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90" r:id="rId3"/>
    <p:sldId id="291" r:id="rId4"/>
    <p:sldId id="292" r:id="rId5"/>
    <p:sldId id="293" r:id="rId6"/>
    <p:sldId id="283" r:id="rId7"/>
    <p:sldId id="263" r:id="rId8"/>
    <p:sldId id="265" r:id="rId9"/>
    <p:sldId id="284"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56" r:id="rId29"/>
    <p:sldId id="257" r:id="rId30"/>
    <p:sldId id="258" r:id="rId31"/>
    <p:sldId id="259" r:id="rId32"/>
    <p:sldId id="260" r:id="rId33"/>
    <p:sldId id="261" r:id="rId34"/>
    <p:sldId id="285" r:id="rId35"/>
    <p:sldId id="286" r:id="rId36"/>
    <p:sldId id="287" r:id="rId37"/>
    <p:sldId id="288" r:id="rId38"/>
    <p:sldId id="26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67" autoAdjust="0"/>
  </p:normalViewPr>
  <p:slideViewPr>
    <p:cSldViewPr snapToGrid="0" snapToObjects="1">
      <p:cViewPr varScale="1">
        <p:scale>
          <a:sx n="91" d="100"/>
          <a:sy n="91" d="100"/>
        </p:scale>
        <p:origin x="-140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33087-62A6-B043-BC92-CA94CBC334DD}" type="datetimeFigureOut">
              <a:rPr lang="en-US" smtClean="0"/>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184932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33087-62A6-B043-BC92-CA94CBC334DD}" type="datetimeFigureOut">
              <a:rPr lang="en-US" smtClean="0"/>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366683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33087-62A6-B043-BC92-CA94CBC334DD}" type="datetimeFigureOut">
              <a:rPr lang="en-US" smtClean="0"/>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171476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6" name="Slide Number Placeholder 5"/>
          <p:cNvSpPr>
            <a:spLocks noGrp="1"/>
          </p:cNvSpPr>
          <p:nvPr>
            <p:ph type="sldNum" sz="quarter" idx="12"/>
          </p:nvPr>
        </p:nvSpPr>
        <p:spPr/>
        <p:txBody>
          <a:bodyPr/>
          <a:lstStyle>
            <a:lvl1pPr>
              <a:defRPr/>
            </a:lvl1pPr>
          </a:lstStyle>
          <a:p>
            <a:fld id="{0110DBB9-0678-4248-B255-C669D2E2959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141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6" name="Slide Number Placeholder 5"/>
          <p:cNvSpPr>
            <a:spLocks noGrp="1"/>
          </p:cNvSpPr>
          <p:nvPr>
            <p:ph type="sldNum" sz="quarter" idx="12"/>
          </p:nvPr>
        </p:nvSpPr>
        <p:spPr/>
        <p:txBody>
          <a:bodyPr/>
          <a:lstStyle>
            <a:lvl1pPr>
              <a:defRPr/>
            </a:lvl1pPr>
          </a:lstStyle>
          <a:p>
            <a:fld id="{2891B94D-337D-1B42-BAD0-5C09A9BA9C3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9950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6" name="Slide Number Placeholder 5"/>
          <p:cNvSpPr>
            <a:spLocks noGrp="1"/>
          </p:cNvSpPr>
          <p:nvPr>
            <p:ph type="sldNum" sz="quarter" idx="12"/>
          </p:nvPr>
        </p:nvSpPr>
        <p:spPr/>
        <p:txBody>
          <a:bodyPr/>
          <a:lstStyle>
            <a:lvl1pPr>
              <a:defRPr/>
            </a:lvl1pPr>
          </a:lstStyle>
          <a:p>
            <a:fld id="{C738AC57-34E2-C148-9283-EFBD5C19F61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4655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7" name="Slide Number Placeholder 6"/>
          <p:cNvSpPr>
            <a:spLocks noGrp="1"/>
          </p:cNvSpPr>
          <p:nvPr>
            <p:ph type="sldNum" sz="quarter" idx="12"/>
          </p:nvPr>
        </p:nvSpPr>
        <p:spPr/>
        <p:txBody>
          <a:bodyPr/>
          <a:lstStyle>
            <a:lvl1pPr>
              <a:defRPr/>
            </a:lvl1pPr>
          </a:lstStyle>
          <a:p>
            <a:fld id="{AEF5B25F-336A-3241-9789-66FEFEC113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388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9" name="Slide Number Placeholder 8"/>
          <p:cNvSpPr>
            <a:spLocks noGrp="1"/>
          </p:cNvSpPr>
          <p:nvPr>
            <p:ph type="sldNum" sz="quarter" idx="12"/>
          </p:nvPr>
        </p:nvSpPr>
        <p:spPr/>
        <p:txBody>
          <a:bodyPr/>
          <a:lstStyle>
            <a:lvl1pPr>
              <a:defRPr/>
            </a:lvl1pPr>
          </a:lstStyle>
          <a:p>
            <a:fld id="{F27828D6-9080-094F-B4E3-48010DC7E63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3847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5" name="Slide Number Placeholder 4"/>
          <p:cNvSpPr>
            <a:spLocks noGrp="1"/>
          </p:cNvSpPr>
          <p:nvPr>
            <p:ph type="sldNum" sz="quarter" idx="12"/>
          </p:nvPr>
        </p:nvSpPr>
        <p:spPr/>
        <p:txBody>
          <a:bodyPr/>
          <a:lstStyle>
            <a:lvl1pPr>
              <a:defRPr/>
            </a:lvl1pPr>
          </a:lstStyle>
          <a:p>
            <a:fld id="{218DC1F9-36AD-E246-A746-994A64A7138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26086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4" name="Slide Number Placeholder 3"/>
          <p:cNvSpPr>
            <a:spLocks noGrp="1"/>
          </p:cNvSpPr>
          <p:nvPr>
            <p:ph type="sldNum" sz="quarter" idx="12"/>
          </p:nvPr>
        </p:nvSpPr>
        <p:spPr/>
        <p:txBody>
          <a:bodyPr/>
          <a:lstStyle>
            <a:lvl1pPr>
              <a:defRPr/>
            </a:lvl1pPr>
          </a:lstStyle>
          <a:p>
            <a:fld id="{BDB4A911-38A4-F944-93E7-F0DA2BC229F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921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7" name="Slide Number Placeholder 6"/>
          <p:cNvSpPr>
            <a:spLocks noGrp="1"/>
          </p:cNvSpPr>
          <p:nvPr>
            <p:ph type="sldNum" sz="quarter" idx="12"/>
          </p:nvPr>
        </p:nvSpPr>
        <p:spPr/>
        <p:txBody>
          <a:bodyPr/>
          <a:lstStyle>
            <a:lvl1pPr>
              <a:defRPr/>
            </a:lvl1pPr>
          </a:lstStyle>
          <a:p>
            <a:fld id="{47D1C59E-96C4-4B4F-A928-6C9369368C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75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33087-62A6-B043-BC92-CA94CBC334DD}" type="datetimeFigureOut">
              <a:rPr lang="en-US" smtClean="0"/>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165037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7" name="Slide Number Placeholder 6"/>
          <p:cNvSpPr>
            <a:spLocks noGrp="1"/>
          </p:cNvSpPr>
          <p:nvPr>
            <p:ph type="sldNum" sz="quarter" idx="12"/>
          </p:nvPr>
        </p:nvSpPr>
        <p:spPr/>
        <p:txBody>
          <a:bodyPr/>
          <a:lstStyle>
            <a:lvl1pPr>
              <a:defRPr/>
            </a:lvl1pPr>
          </a:lstStyle>
          <a:p>
            <a:fld id="{3B884A05-D313-7E4B-A0A8-1DAB2A98502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4480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6" name="Slide Number Placeholder 5"/>
          <p:cNvSpPr>
            <a:spLocks noGrp="1"/>
          </p:cNvSpPr>
          <p:nvPr>
            <p:ph type="sldNum" sz="quarter" idx="12"/>
          </p:nvPr>
        </p:nvSpPr>
        <p:spPr/>
        <p:txBody>
          <a:bodyPr/>
          <a:lstStyle>
            <a:lvl1pPr>
              <a:defRPr/>
            </a:lvl1pPr>
          </a:lstStyle>
          <a:p>
            <a:fld id="{6AB54568-D654-A949-9E12-02DEB1B8999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6044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Copyright © 2010  R. R. Dickerson &amp; Z.Q. Li</a:t>
            </a:r>
          </a:p>
        </p:txBody>
      </p:sp>
      <p:sp>
        <p:nvSpPr>
          <p:cNvPr id="6" name="Slide Number Placeholder 5"/>
          <p:cNvSpPr>
            <a:spLocks noGrp="1"/>
          </p:cNvSpPr>
          <p:nvPr>
            <p:ph type="sldNum" sz="quarter" idx="12"/>
          </p:nvPr>
        </p:nvSpPr>
        <p:spPr/>
        <p:txBody>
          <a:bodyPr/>
          <a:lstStyle>
            <a:lvl1pPr>
              <a:defRPr/>
            </a:lvl1pPr>
          </a:lstStyle>
          <a:p>
            <a:fld id="{90CAFFBF-CD96-6F4B-9E00-0735466ECF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94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dirty="0">
                <a:solidFill>
                  <a:srgbClr val="000000"/>
                </a:solidFill>
              </a:rPr>
              <a:t>Copyright © 2010  R. R. Dickerson &amp; Z.Q. Li</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DA79AB4-375B-744E-B3F5-92F71D2CD17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489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33087-62A6-B043-BC92-CA94CBC334DD}" type="datetimeFigureOut">
              <a:rPr lang="en-US" smtClean="0"/>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149583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933087-62A6-B043-BC92-CA94CBC334DD}" type="datetimeFigureOut">
              <a:rPr lang="en-US" smtClean="0"/>
              <a:t>3/15/11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242730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33087-62A6-B043-BC92-CA94CBC334DD}" type="datetimeFigureOut">
              <a:rPr lang="en-US" smtClean="0"/>
              <a:t>3/15/11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170595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33087-62A6-B043-BC92-CA94CBC334DD}" type="datetimeFigureOut">
              <a:rPr lang="en-US" smtClean="0"/>
              <a:t>3/15/11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424291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33087-62A6-B043-BC92-CA94CBC334DD}" type="datetimeFigureOut">
              <a:rPr lang="en-US" smtClean="0"/>
              <a:t>3/15/11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251594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33087-62A6-B043-BC92-CA94CBC334DD}" type="datetimeFigureOut">
              <a:rPr lang="en-US" smtClean="0"/>
              <a:t>3/15/11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137223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33087-62A6-B043-BC92-CA94CBC334DD}" type="datetimeFigureOut">
              <a:rPr lang="en-US" smtClean="0"/>
              <a:t>3/15/11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10C13F-31FB-7543-9D2F-B1B4C21C4AC6}" type="slidenum">
              <a:rPr lang="en-US" smtClean="0"/>
              <a:t>‹#›</a:t>
            </a:fld>
            <a:endParaRPr lang="en-US" dirty="0"/>
          </a:p>
        </p:txBody>
      </p:sp>
    </p:spTree>
    <p:extLst>
      <p:ext uri="{BB962C8B-B14F-4D97-AF65-F5344CB8AC3E}">
        <p14:creationId xmlns:p14="http://schemas.microsoft.com/office/powerpoint/2010/main" val="3476603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33087-62A6-B043-BC92-CA94CBC334DD}" type="datetimeFigureOut">
              <a:rPr lang="en-US" smtClean="0"/>
              <a:t>3/15/11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0C13F-31FB-7543-9D2F-B1B4C21C4AC6}" type="slidenum">
              <a:rPr lang="en-US" smtClean="0"/>
              <a:t>‹#›</a:t>
            </a:fld>
            <a:endParaRPr lang="en-US" dirty="0"/>
          </a:p>
        </p:txBody>
      </p:sp>
    </p:spTree>
    <p:extLst>
      <p:ext uri="{BB962C8B-B14F-4D97-AF65-F5344CB8AC3E}">
        <p14:creationId xmlns:p14="http://schemas.microsoft.com/office/powerpoint/2010/main" val="17196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dirty="0">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r>
              <a:rPr lang="en-US" dirty="0">
                <a:solidFill>
                  <a:srgbClr val="000000"/>
                </a:solidFill>
                <a:latin typeface="Arial" charset="0"/>
                <a:ea typeface="ＭＳ Ｐゴシック" charset="0"/>
              </a:rPr>
              <a:t>Copyright © 2010  R. R. Dickerson &amp; Z.Q. Li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A954CA7-C9E4-B34B-9754-9E87C05E1058}" type="slidenum">
              <a:rPr lang="en-US">
                <a:solidFill>
                  <a:srgbClr val="000000"/>
                </a:solidFill>
                <a:latin typeface="Arial" charset="0"/>
                <a:ea typeface="ＭＳ Ｐゴシック" charset="0"/>
              </a:rPr>
              <a:pPr defTabSz="914400" fontAlgn="base">
                <a:spcBef>
                  <a:spcPct val="0"/>
                </a:spcBef>
                <a:spcAft>
                  <a:spcPct val="0"/>
                </a:spcAft>
              </a:pPr>
              <a:t>‹#›</a:t>
            </a:fld>
            <a:endParaRPr lang="en-US"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67028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wmf"/><Relationship Id="rId3"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wmf"/><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wmf"/><Relationship Id="rId3" Type="http://schemas.openxmlformats.org/officeDocument/2006/relationships/image" Target="../media/image2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1"/>
          <p:cNvSpPr>
            <a:spLocks noGrp="1"/>
          </p:cNvSpPr>
          <p:nvPr>
            <p:ph type="ftr" sz="quarter" idx="11"/>
          </p:nvPr>
        </p:nvSpPr>
        <p:spPr bwMode="auto">
          <a:xfrm>
            <a:off x="30480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rPr>
              <a:t>Copyright © 20110  R. R. Dickerson</a:t>
            </a:r>
          </a:p>
        </p:txBody>
      </p:sp>
      <p:sp>
        <p:nvSpPr>
          <p:cNvPr id="675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6B0913-77CB-3B49-B663-02F53C355EDA}" type="slidenum">
              <a:rPr lang="en-US" sz="1200">
                <a:solidFill>
                  <a:srgbClr val="898989"/>
                </a:solidFill>
              </a:rPr>
              <a:pPr eaLnBrk="1" hangingPunct="1"/>
              <a:t>1</a:t>
            </a:fld>
            <a:endParaRPr lang="en-US" sz="1200">
              <a:solidFill>
                <a:srgbClr val="898989"/>
              </a:solidFill>
            </a:endParaRPr>
          </a:p>
        </p:txBody>
      </p:sp>
      <p:sp>
        <p:nvSpPr>
          <p:cNvPr id="67587" name="TextBox 3"/>
          <p:cNvSpPr txBox="1">
            <a:spLocks noChangeArrowheads="1"/>
          </p:cNvSpPr>
          <p:nvPr/>
        </p:nvSpPr>
        <p:spPr bwMode="auto">
          <a:xfrm>
            <a:off x="990600" y="304800"/>
            <a:ext cx="7239000"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smtClean="0"/>
              <a:t>FROM LECTURE 8</a:t>
            </a:r>
          </a:p>
          <a:p>
            <a:pPr algn="ctr" eaLnBrk="1" hangingPunct="1"/>
            <a:r>
              <a:rPr lang="en-US" sz="1800" b="1" dirty="0" smtClean="0"/>
              <a:t>Spectroscopy </a:t>
            </a:r>
            <a:r>
              <a:rPr lang="en-US" sz="1800" b="1" dirty="0"/>
              <a:t>of Simple Molecules</a:t>
            </a:r>
          </a:p>
          <a:p>
            <a:pPr algn="ctr" eaLnBrk="1" hangingPunct="1"/>
            <a:r>
              <a:rPr lang="en-US" sz="1800" b="1" dirty="0"/>
              <a:t>Example 1. </a:t>
            </a:r>
            <a:r>
              <a:rPr lang="en-US" sz="1800" b="1" dirty="0" err="1"/>
              <a:t>HCl</a:t>
            </a:r>
            <a:endParaRPr lang="en-US" sz="1800" b="1" dirty="0"/>
          </a:p>
          <a:p>
            <a:pPr algn="ctr" eaLnBrk="1" hangingPunct="1"/>
            <a:endParaRPr lang="en-US" sz="1800" b="1" dirty="0"/>
          </a:p>
          <a:p>
            <a:pPr eaLnBrk="1" hangingPunct="1"/>
            <a:r>
              <a:rPr lang="en-US" sz="1800" dirty="0" err="1"/>
              <a:t>HCl</a:t>
            </a:r>
            <a:r>
              <a:rPr lang="en-US" sz="1800" dirty="0"/>
              <a:t> has a strong dipole and strong transitions near 3.5 mm.  There is only one degree of vibration freedom, and the observed transition corresponds to </a:t>
            </a:r>
            <a:r>
              <a:rPr lang="en-US" sz="1800" dirty="0">
                <a:latin typeface="Symbol" charset="0"/>
              </a:rPr>
              <a:t>n</a:t>
            </a:r>
            <a:r>
              <a:rPr lang="en-US" sz="1800" dirty="0"/>
              <a:t> = 0 </a:t>
            </a:r>
            <a:r>
              <a:rPr lang="en-US" sz="1800" dirty="0">
                <a:sym typeface="Symbol" charset="0"/>
              </a:rPr>
              <a:t> </a:t>
            </a:r>
            <a:r>
              <a:rPr lang="en-US" sz="1800" dirty="0">
                <a:latin typeface="Symbol" charset="0"/>
              </a:rPr>
              <a:t>n</a:t>
            </a:r>
            <a:r>
              <a:rPr lang="en-US" sz="1800" dirty="0"/>
              <a:t> = 1.  Rotations have such a low energy that they are already excited at room temperature with the maximum  J = 3 and J = 12 common.  In </a:t>
            </a:r>
            <a:r>
              <a:rPr lang="en-US" sz="1800" dirty="0" err="1"/>
              <a:t>diatomics</a:t>
            </a:r>
            <a:r>
              <a:rPr lang="en-US" sz="1800" dirty="0"/>
              <a:t>, </a:t>
            </a:r>
            <a:r>
              <a:rPr lang="en-US" sz="1800" dirty="0">
                <a:latin typeface="Symbol" charset="0"/>
              </a:rPr>
              <a:t>D</a:t>
            </a:r>
            <a:r>
              <a:rPr lang="en-US" sz="1800" dirty="0"/>
              <a:t>J = 0 is forbidden and there is no Q branch.</a:t>
            </a:r>
          </a:p>
          <a:p>
            <a:pPr algn="ct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p:txBody>
      </p:sp>
      <p:pic>
        <p:nvPicPr>
          <p:cNvPr id="67588" name="Picture 4" descr="hclspec2.gif"/>
          <p:cNvPicPr>
            <a:picLocks noChangeAspect="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752600" y="2819400"/>
            <a:ext cx="5445125"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5"/>
          <p:cNvSpPr txBox="1">
            <a:spLocks noChangeArrowheads="1"/>
          </p:cNvSpPr>
          <p:nvPr/>
        </p:nvSpPr>
        <p:spPr bwMode="auto">
          <a:xfrm>
            <a:off x="1981200" y="472440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 branch</a:t>
            </a:r>
          </a:p>
        </p:txBody>
      </p:sp>
      <p:sp>
        <p:nvSpPr>
          <p:cNvPr id="67590" name="Rectangle 6"/>
          <p:cNvSpPr>
            <a:spLocks noChangeArrowheads="1"/>
          </p:cNvSpPr>
          <p:nvPr/>
        </p:nvSpPr>
        <p:spPr bwMode="auto">
          <a:xfrm>
            <a:off x="6248400" y="4800600"/>
            <a:ext cx="89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P branch</a:t>
            </a:r>
          </a:p>
        </p:txBody>
      </p:sp>
    </p:spTree>
    <p:extLst>
      <p:ext uri="{BB962C8B-B14F-4D97-AF65-F5344CB8AC3E}">
        <p14:creationId xmlns:p14="http://schemas.microsoft.com/office/powerpoint/2010/main" val="16593951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Copyright © 2010  R. R. Dickerson &amp; Z.Q. Li</a:t>
            </a:r>
          </a:p>
        </p:txBody>
      </p:sp>
      <p:sp>
        <p:nvSpPr>
          <p:cNvPr id="5" name="Slide Number Placeholder 4"/>
          <p:cNvSpPr>
            <a:spLocks noGrp="1"/>
          </p:cNvSpPr>
          <p:nvPr>
            <p:ph type="sldNum" sz="quarter" idx="12"/>
          </p:nvPr>
        </p:nvSpPr>
        <p:spPr/>
        <p:txBody>
          <a:bodyPr/>
          <a:lstStyle/>
          <a:p>
            <a:fld id="{2758361F-7DBE-4847-A77A-6AA299F4E13F}" type="slidenum">
              <a:rPr lang="en-US"/>
              <a:pPr/>
              <a:t>10</a:t>
            </a:fld>
            <a:endParaRPr lang="en-US" dirty="0"/>
          </a:p>
        </p:txBody>
      </p:sp>
      <p:sp>
        <p:nvSpPr>
          <p:cNvPr id="27652" name="Rectangle 4"/>
          <p:cNvSpPr>
            <a:spLocks noGrp="1" noChangeArrowheads="1"/>
          </p:cNvSpPr>
          <p:nvPr>
            <p:ph type="title"/>
          </p:nvPr>
        </p:nvSpPr>
        <p:spPr>
          <a:xfrm>
            <a:off x="457200" y="0"/>
            <a:ext cx="8229600" cy="1143000"/>
          </a:xfrm>
        </p:spPr>
        <p:txBody>
          <a:bodyPr/>
          <a:lstStyle/>
          <a:p>
            <a:r>
              <a:rPr lang="en-US" sz="4000" dirty="0"/>
              <a:t>Layers in the atmosphere</a:t>
            </a:r>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52513"/>
            <a:ext cx="6324600"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6776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Copyright © 2010  R. R. Dickerson &amp; Z.Q. Li</a:t>
            </a:r>
          </a:p>
        </p:txBody>
      </p:sp>
      <p:sp>
        <p:nvSpPr>
          <p:cNvPr id="5" name="Slide Number Placeholder 3"/>
          <p:cNvSpPr>
            <a:spLocks noGrp="1"/>
          </p:cNvSpPr>
          <p:nvPr>
            <p:ph type="sldNum" sz="quarter" idx="12"/>
          </p:nvPr>
        </p:nvSpPr>
        <p:spPr/>
        <p:txBody>
          <a:bodyPr/>
          <a:lstStyle/>
          <a:p>
            <a:fld id="{F01C050E-6376-EC4A-9E1F-BB820E246A41}" type="slidenum">
              <a:rPr lang="en-US"/>
              <a:pPr/>
              <a:t>11</a:t>
            </a:fld>
            <a:endParaRPr lang="en-US" dirty="0"/>
          </a:p>
        </p:txBody>
      </p:sp>
      <p:sp>
        <p:nvSpPr>
          <p:cNvPr id="53250" name="Rectangle 6"/>
          <p:cNvSpPr>
            <a:spLocks noGrp="1" noChangeArrowheads="1"/>
          </p:cNvSpPr>
          <p:nvPr>
            <p:ph type="title" idx="4294967295"/>
          </p:nvPr>
        </p:nvSpPr>
        <p:spPr/>
        <p:txBody>
          <a:bodyPr/>
          <a:lstStyle/>
          <a:p>
            <a:r>
              <a:rPr lang="en-US" sz="4000" dirty="0"/>
              <a:t>Actual depth of atmospheric layers.</a:t>
            </a:r>
          </a:p>
        </p:txBody>
      </p:sp>
      <p:pic>
        <p:nvPicPr>
          <p:cNvPr id="53251"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274888"/>
            <a:ext cx="9144000" cy="3919537"/>
          </a:xfrm>
          <a:noFill/>
        </p:spPr>
      </p:pic>
    </p:spTree>
    <p:extLst>
      <p:ext uri="{BB962C8B-B14F-4D97-AF65-F5344CB8AC3E}">
        <p14:creationId xmlns:p14="http://schemas.microsoft.com/office/powerpoint/2010/main" val="3340911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2DFA9906-F288-B943-ADFE-9D67C52F56A2}" type="slidenum">
              <a:rPr lang="en-US"/>
              <a:pPr/>
              <a:t>12</a:t>
            </a:fld>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934450"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0014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Copyright © 2010  R. R. Dickerson &amp; Z.Q. Li</a:t>
            </a:r>
          </a:p>
        </p:txBody>
      </p:sp>
      <p:sp>
        <p:nvSpPr>
          <p:cNvPr id="5" name="Slide Number Placeholder 3"/>
          <p:cNvSpPr>
            <a:spLocks noGrp="1"/>
          </p:cNvSpPr>
          <p:nvPr>
            <p:ph type="sldNum" sz="quarter" idx="12"/>
          </p:nvPr>
        </p:nvSpPr>
        <p:spPr/>
        <p:txBody>
          <a:bodyPr/>
          <a:lstStyle/>
          <a:p>
            <a:fld id="{ECB0D15F-D343-4044-B972-44360521C121}" type="slidenum">
              <a:rPr lang="en-US"/>
              <a:pPr/>
              <a:t>13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9963"/>
            <a:ext cx="914400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6324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8197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B37B7579-C686-9846-B578-8186AB449B2F}" type="slidenum">
              <a:rPr lang="en-US"/>
              <a:pPr/>
              <a:t>14</a:t>
            </a:fld>
            <a:endParaRPr lang="en-US" dirty="0"/>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16000"/>
            <a:ext cx="67818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921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E56CA1B3-9A98-AB43-BFC1-D0ADBBB1EA86}" type="slidenum">
              <a:rPr lang="en-US"/>
              <a:pPr/>
              <a:t>15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907097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7163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7052AC36-3696-DB4C-9310-1E8B52054CB0}" type="slidenum">
              <a:rPr lang="en-US"/>
              <a:pPr/>
              <a:t>16</a:t>
            </a:fld>
            <a:endParaRPr lang="en-US" dirty="0"/>
          </a:p>
        </p:txBody>
      </p:sp>
      <p:pic>
        <p:nvPicPr>
          <p:cNvPr id="39939" name="Picture 3" descr="img010"/>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406525" y="0"/>
            <a:ext cx="5591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60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000000"/>
                </a:solidFill>
              </a:rPr>
              <a:t>Copyright © 2010  R. R. Dickerson &amp; Z.Q. Li</a:t>
            </a:r>
          </a:p>
        </p:txBody>
      </p:sp>
      <p:sp>
        <p:nvSpPr>
          <p:cNvPr id="4" name="Slide Number Placeholder 3"/>
          <p:cNvSpPr>
            <a:spLocks noGrp="1"/>
          </p:cNvSpPr>
          <p:nvPr>
            <p:ph type="sldNum" sz="quarter" idx="12"/>
          </p:nvPr>
        </p:nvSpPr>
        <p:spPr/>
        <p:txBody>
          <a:bodyPr/>
          <a:lstStyle/>
          <a:p>
            <a:fld id="{27A55BE6-6BC8-3345-B419-B53E0C58A7B3}" type="slidenum">
              <a:rPr lang="en-US">
                <a:solidFill>
                  <a:srgbClr val="000000"/>
                </a:solidFill>
              </a:rPr>
              <a:pPr/>
              <a:t>17</a:t>
            </a:fld>
            <a:endParaRPr lang="en-US"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215900"/>
            <a:ext cx="9078913"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69132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000000"/>
                </a:solidFill>
              </a:rPr>
              <a:t>Copyright © 2010  R. R. Dickerson &amp; Z.Q. Li</a:t>
            </a:r>
          </a:p>
        </p:txBody>
      </p:sp>
      <p:sp>
        <p:nvSpPr>
          <p:cNvPr id="4" name="Slide Number Placeholder 3"/>
          <p:cNvSpPr>
            <a:spLocks noGrp="1"/>
          </p:cNvSpPr>
          <p:nvPr>
            <p:ph type="sldNum" sz="quarter" idx="12"/>
          </p:nvPr>
        </p:nvSpPr>
        <p:spPr/>
        <p:txBody>
          <a:bodyPr/>
          <a:lstStyle/>
          <a:p>
            <a:fld id="{A66264A3-D757-9D45-A8E9-DAA82DA0F83A}" type="slidenum">
              <a:rPr lang="en-US">
                <a:solidFill>
                  <a:srgbClr val="000000"/>
                </a:solidFill>
              </a:rPr>
              <a:pPr/>
              <a:t>18</a:t>
            </a:fld>
            <a:endParaRPr lang="en-US" dirty="0">
              <a:solidFill>
                <a:srgbClr val="0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0663"/>
            <a:ext cx="91440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24550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000000"/>
                </a:solidFill>
              </a:rPr>
              <a:t>Copyright © 2010  R. R. Dickerson &amp; Z.Q. Li</a:t>
            </a:r>
          </a:p>
        </p:txBody>
      </p:sp>
      <p:sp>
        <p:nvSpPr>
          <p:cNvPr id="4" name="Slide Number Placeholder 3"/>
          <p:cNvSpPr>
            <a:spLocks noGrp="1"/>
          </p:cNvSpPr>
          <p:nvPr>
            <p:ph type="sldNum" sz="quarter" idx="12"/>
          </p:nvPr>
        </p:nvSpPr>
        <p:spPr/>
        <p:txBody>
          <a:bodyPr/>
          <a:lstStyle/>
          <a:p>
            <a:fld id="{926632AB-FD1A-B14C-927C-1EC92139D0CB}" type="slidenum">
              <a:rPr lang="en-US">
                <a:solidFill>
                  <a:srgbClr val="000000"/>
                </a:solidFill>
              </a:rPr>
              <a:pPr/>
              <a:t>19</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788"/>
            <a:ext cx="9144000" cy="61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172410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rPr>
              <a:t>Copyright © 2011  R. R. Dickerson</a:t>
            </a:r>
          </a:p>
        </p:txBody>
      </p:sp>
      <p:sp>
        <p:nvSpPr>
          <p:cNvPr id="686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B4244-5FB5-584F-87E3-491343F40B6B}" type="slidenum">
              <a:rPr lang="en-US" sz="1200">
                <a:solidFill>
                  <a:srgbClr val="898989"/>
                </a:solidFill>
              </a:rPr>
              <a:pPr eaLnBrk="1" hangingPunct="1"/>
              <a:t>2</a:t>
            </a:fld>
            <a:endParaRPr lang="en-US" sz="1200">
              <a:solidFill>
                <a:srgbClr val="898989"/>
              </a:solidFill>
            </a:endParaRPr>
          </a:p>
        </p:txBody>
      </p:sp>
      <p:sp>
        <p:nvSpPr>
          <p:cNvPr id="68611" name="TextBox 6"/>
          <p:cNvSpPr txBox="1">
            <a:spLocks noChangeArrowheads="1"/>
          </p:cNvSpPr>
          <p:nvPr/>
        </p:nvSpPr>
        <p:spPr bwMode="auto">
          <a:xfrm>
            <a:off x="990600" y="3048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Energy levels associated with the</a:t>
            </a:r>
          </a:p>
          <a:p>
            <a:pPr algn="ctr" eaLnBrk="1" hangingPunct="1"/>
            <a:r>
              <a:rPr lang="en-US" sz="1800">
                <a:solidFill>
                  <a:srgbClr val="000000"/>
                </a:solidFill>
              </a:rPr>
              <a:t>IR Spectrum of HCl Centered at 3.5 </a:t>
            </a:r>
            <a:r>
              <a:rPr lang="en-US" sz="1800">
                <a:solidFill>
                  <a:srgbClr val="000000"/>
                </a:solidFill>
                <a:latin typeface="Symbol" charset="0"/>
              </a:rPr>
              <a:t>m</a:t>
            </a:r>
            <a:r>
              <a:rPr lang="en-US" sz="1800">
                <a:solidFill>
                  <a:srgbClr val="000000"/>
                </a:solidFill>
              </a:rPr>
              <a:t>m</a:t>
            </a:r>
          </a:p>
        </p:txBody>
      </p:sp>
      <p:pic>
        <p:nvPicPr>
          <p:cNvPr id="686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953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9"/>
          <p:cNvSpPr txBox="1">
            <a:spLocks noChangeArrowheads="1"/>
          </p:cNvSpPr>
          <p:nvPr/>
        </p:nvSpPr>
        <p:spPr bwMode="auto">
          <a:xfrm>
            <a:off x="5334000" y="2743200"/>
            <a:ext cx="182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a:t>
            </a:r>
          </a:p>
          <a:p>
            <a:pPr eaLnBrk="1" hangingPunct="1"/>
            <a:r>
              <a:rPr lang="en-US" sz="1800"/>
              <a:t>Big Gap</a:t>
            </a:r>
          </a:p>
          <a:p>
            <a:pPr eaLnBrk="1" hangingPunct="1"/>
            <a:r>
              <a:rPr lang="en-US" sz="1600">
                <a:sym typeface="Symbol" charset="0"/>
              </a:rPr>
              <a:t></a:t>
            </a:r>
            <a:endParaRPr lang="en-US" sz="1600"/>
          </a:p>
        </p:txBody>
      </p:sp>
      <p:sp>
        <p:nvSpPr>
          <p:cNvPr id="68614" name="Rectangle 1"/>
          <p:cNvSpPr>
            <a:spLocks noChangeArrowheads="1"/>
          </p:cNvSpPr>
          <p:nvPr/>
        </p:nvSpPr>
        <p:spPr bwMode="auto">
          <a:xfrm>
            <a:off x="457200" y="4876800"/>
            <a:ext cx="1752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Selection rules:</a:t>
            </a:r>
          </a:p>
          <a:p>
            <a:pPr algn="ctr"/>
            <a:endParaRPr lang="en-US">
              <a:solidFill>
                <a:srgbClr val="000000"/>
              </a:solidFill>
              <a:latin typeface="Symbol" charset="0"/>
              <a:cs typeface="Symbol" charset="0"/>
            </a:endParaRPr>
          </a:p>
          <a:p>
            <a:pPr algn="ctr"/>
            <a:r>
              <a:rPr lang="en-US">
                <a:solidFill>
                  <a:srgbClr val="000000"/>
                </a:solidFill>
                <a:latin typeface="Symbol" charset="0"/>
                <a:cs typeface="Symbol" charset="0"/>
              </a:rPr>
              <a:t>D</a:t>
            </a:r>
            <a:r>
              <a:rPr lang="en-US">
                <a:solidFill>
                  <a:srgbClr val="000000"/>
                </a:solidFill>
              </a:rPr>
              <a:t>J = ± 1, not 0 for diatomics</a:t>
            </a:r>
          </a:p>
          <a:p>
            <a:pPr algn="ctr"/>
            <a:r>
              <a:rPr lang="en-US">
                <a:solidFill>
                  <a:srgbClr val="000000"/>
                </a:solidFill>
                <a:latin typeface="Symbol" charset="0"/>
                <a:cs typeface="Symbol" charset="0"/>
              </a:rPr>
              <a:t>D</a:t>
            </a:r>
            <a:r>
              <a:rPr lang="en-US">
                <a:solidFill>
                  <a:srgbClr val="000000"/>
                </a:solidFill>
              </a:rPr>
              <a:t>v = ± 1</a:t>
            </a:r>
          </a:p>
        </p:txBody>
      </p:sp>
    </p:spTree>
    <p:extLst>
      <p:ext uri="{BB962C8B-B14F-4D97-AF65-F5344CB8AC3E}">
        <p14:creationId xmlns:p14="http://schemas.microsoft.com/office/powerpoint/2010/main" val="1308716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C8CE3688-5EBA-DB4A-9D60-418C09FA5C68}" type="slidenum">
              <a:rPr lang="en-US"/>
              <a:pPr/>
              <a:t>20</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088"/>
            <a:ext cx="8639175" cy="666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821354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Copyright © 2010  R. R. Dickerson &amp; Z.Q. Li</a:t>
            </a:r>
          </a:p>
        </p:txBody>
      </p:sp>
      <p:sp>
        <p:nvSpPr>
          <p:cNvPr id="5" name="Slide Number Placeholder 3"/>
          <p:cNvSpPr>
            <a:spLocks noGrp="1"/>
          </p:cNvSpPr>
          <p:nvPr>
            <p:ph type="sldNum" sz="quarter" idx="12"/>
          </p:nvPr>
        </p:nvSpPr>
        <p:spPr/>
        <p:txBody>
          <a:bodyPr/>
          <a:lstStyle/>
          <a:p>
            <a:fld id="{E3190949-4EAD-7040-BC78-8AAB82F9775D}" type="slidenum">
              <a:rPr lang="en-US"/>
              <a:pPr/>
              <a:t>21</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189038"/>
            <a:ext cx="817880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7162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727887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6D771874-C529-0445-A269-65977B16730B}" type="slidenum">
              <a:rPr lang="en-US"/>
              <a:pPr/>
              <a:t>22</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850"/>
            <a:ext cx="9144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130979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Copyright © 2010  R. R. Dickerson &amp; Z.Q. Li</a:t>
            </a:r>
          </a:p>
        </p:txBody>
      </p:sp>
      <p:sp>
        <p:nvSpPr>
          <p:cNvPr id="5" name="Slide Number Placeholder 3"/>
          <p:cNvSpPr>
            <a:spLocks noGrp="1"/>
          </p:cNvSpPr>
          <p:nvPr>
            <p:ph type="sldNum" sz="quarter" idx="12"/>
          </p:nvPr>
        </p:nvSpPr>
        <p:spPr/>
        <p:txBody>
          <a:bodyPr/>
          <a:lstStyle/>
          <a:p>
            <a:fld id="{74D3E245-A605-8647-A257-A49524A3AD1E}" type="slidenum">
              <a:rPr lang="en-US"/>
              <a:pPr/>
              <a:t>23</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94050"/>
            <a:ext cx="87630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33172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6165E4FD-5325-A545-9D04-CCC4FE498138}" type="slidenum">
              <a:rPr lang="en-US"/>
              <a:pPr/>
              <a:t>24</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2188"/>
            <a:ext cx="9144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414039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Copyright © 2010  R. R. Dickerson &amp; Z.Q. Li</a:t>
            </a:r>
          </a:p>
        </p:txBody>
      </p:sp>
      <p:sp>
        <p:nvSpPr>
          <p:cNvPr id="4" name="Slide Number Placeholder 3"/>
          <p:cNvSpPr>
            <a:spLocks noGrp="1"/>
          </p:cNvSpPr>
          <p:nvPr>
            <p:ph type="sldNum" sz="quarter" idx="12"/>
          </p:nvPr>
        </p:nvSpPr>
        <p:spPr/>
        <p:txBody>
          <a:bodyPr/>
          <a:lstStyle/>
          <a:p>
            <a:fld id="{E37C65C1-26FF-7549-852F-2A45960F378C}" type="slidenum">
              <a:rPr lang="en-US"/>
              <a:pPr/>
              <a:t>25</a:t>
            </a:fld>
            <a:endParaRPr lang="en-US" dirty="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362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459542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Copyright © 2010  R. R. Dickerson &amp; Z.Q. Li</a:t>
            </a:r>
          </a:p>
        </p:txBody>
      </p:sp>
      <p:sp>
        <p:nvSpPr>
          <p:cNvPr id="5" name="Slide Number Placeholder 3"/>
          <p:cNvSpPr>
            <a:spLocks noGrp="1"/>
          </p:cNvSpPr>
          <p:nvPr>
            <p:ph type="sldNum" sz="quarter" idx="12"/>
          </p:nvPr>
        </p:nvSpPr>
        <p:spPr/>
        <p:txBody>
          <a:bodyPr/>
          <a:lstStyle/>
          <a:p>
            <a:fld id="{47761597-B2D8-B64B-85B9-276C8305D0E9}" type="slidenum">
              <a:rPr lang="en-US"/>
              <a:pPr/>
              <a:t>26</a:t>
            </a:fld>
            <a:endParaRPr lang="en-US" dirty="0"/>
          </a:p>
        </p:txBody>
      </p:sp>
      <p:sp>
        <p:nvSpPr>
          <p:cNvPr id="15362" name="Text Box 2"/>
          <p:cNvSpPr txBox="1">
            <a:spLocks noChangeArrowheads="1"/>
          </p:cNvSpPr>
          <p:nvPr/>
        </p:nvSpPr>
        <p:spPr bwMode="auto">
          <a:xfrm>
            <a:off x="1066800" y="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dirty="0"/>
              <a:t>The Stratospheric Ozone Layer</a:t>
            </a:r>
          </a:p>
        </p:txBody>
      </p:sp>
      <p:pic>
        <p:nvPicPr>
          <p:cNvPr id="15364" name="Picture 4" descr="Fabry_1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56418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962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c-from-air-p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 y="421558"/>
            <a:ext cx="9212179" cy="5794757"/>
          </a:xfrm>
          <a:prstGeom prst="rect">
            <a:avLst/>
          </a:prstGeom>
        </p:spPr>
      </p:pic>
      <p:sp>
        <p:nvSpPr>
          <p:cNvPr id="2" name="Title 1"/>
          <p:cNvSpPr>
            <a:spLocks noGrp="1"/>
          </p:cNvSpPr>
          <p:nvPr>
            <p:ph type="ctrTitle"/>
          </p:nvPr>
        </p:nvSpPr>
        <p:spPr>
          <a:xfrm>
            <a:off x="712537" y="660400"/>
            <a:ext cx="7772400" cy="1470025"/>
          </a:xfrm>
        </p:spPr>
        <p:txBody>
          <a:bodyPr/>
          <a:lstStyle/>
          <a:p>
            <a:r>
              <a:rPr lang="en-US" dirty="0" smtClean="0">
                <a:solidFill>
                  <a:schemeClr val="bg1"/>
                </a:solidFill>
              </a:rPr>
              <a:t>Multiphase Reactions</a:t>
            </a:r>
            <a:endParaRPr lang="en-US" dirty="0">
              <a:solidFill>
                <a:schemeClr val="bg1"/>
              </a:solidFill>
            </a:endParaRPr>
          </a:p>
        </p:txBody>
      </p:sp>
      <p:sp>
        <p:nvSpPr>
          <p:cNvPr id="3" name="Subtitle 2"/>
          <p:cNvSpPr>
            <a:spLocks noGrp="1"/>
          </p:cNvSpPr>
          <p:nvPr>
            <p:ph type="subTitle" idx="1"/>
          </p:nvPr>
        </p:nvSpPr>
        <p:spPr>
          <a:xfrm>
            <a:off x="1371600" y="4166937"/>
            <a:ext cx="6400800" cy="1752600"/>
          </a:xfrm>
        </p:spPr>
        <p:txBody>
          <a:bodyPr/>
          <a:lstStyle/>
          <a:p>
            <a:r>
              <a:rPr lang="en-US" dirty="0" smtClean="0"/>
              <a:t>AOSC 637</a:t>
            </a:r>
          </a:p>
          <a:p>
            <a:r>
              <a:rPr lang="en-US" dirty="0" smtClean="0"/>
              <a:t>R. Dickerson</a:t>
            </a:r>
            <a:endParaRPr lang="en-US" dirty="0"/>
          </a:p>
        </p:txBody>
      </p:sp>
    </p:spTree>
    <p:extLst>
      <p:ext uri="{BB962C8B-B14F-4D97-AF65-F5344CB8AC3E}">
        <p14:creationId xmlns:p14="http://schemas.microsoft.com/office/powerpoint/2010/main" val="2053664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2010  R. R. </a:t>
            </a:r>
            <a:r>
              <a:rPr lang="en-US" sz="1200" dirty="0" smtClean="0">
                <a:solidFill>
                  <a:srgbClr val="898989"/>
                </a:solidFill>
              </a:rPr>
              <a:t>Dickerson</a:t>
            </a:r>
            <a:endParaRPr lang="en-US" sz="1200" dirty="0">
              <a:solidFill>
                <a:srgbClr val="898989"/>
              </a:solidFill>
            </a:endParaRPr>
          </a:p>
        </p:txBody>
      </p:sp>
      <p:sp>
        <p:nvSpPr>
          <p:cNvPr id="1044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CCFF50-20A2-0547-A264-385506CA927B}" type="slidenum">
              <a:rPr lang="en-US" sz="1200">
                <a:solidFill>
                  <a:srgbClr val="898989"/>
                </a:solidFill>
              </a:rPr>
              <a:pPr eaLnBrk="1" hangingPunct="1"/>
              <a:t>28</a:t>
            </a:fld>
            <a:endParaRPr lang="en-US" sz="1200" dirty="0">
              <a:solidFill>
                <a:srgbClr val="898989"/>
              </a:solidFill>
            </a:endParaRPr>
          </a:p>
        </p:txBody>
      </p:sp>
      <p:sp>
        <p:nvSpPr>
          <p:cNvPr id="104452" name="Text Box 5"/>
          <p:cNvSpPr txBox="1">
            <a:spLocks noChangeArrowheads="1"/>
          </p:cNvSpPr>
          <p:nvPr/>
        </p:nvSpPr>
        <p:spPr bwMode="auto">
          <a:xfrm>
            <a:off x="624452" y="655128"/>
            <a:ext cx="7239000" cy="383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smtClean="0"/>
              <a:t>Gas phase chemistry alone predicts negligible concentrations of HONO during the sunlit hours.  None-the-less high concentrations are observed.  What happened?</a:t>
            </a:r>
          </a:p>
          <a:p>
            <a:pPr eaLnBrk="1" hangingPunct="1">
              <a:spcBef>
                <a:spcPct val="50000"/>
              </a:spcBef>
            </a:pPr>
            <a:endParaRPr lang="en-US" sz="1800" dirty="0"/>
          </a:p>
          <a:p>
            <a:pPr eaLnBrk="1" hangingPunct="1">
              <a:spcBef>
                <a:spcPct val="50000"/>
              </a:spcBef>
            </a:pPr>
            <a:endParaRPr lang="en-US" sz="1800" dirty="0" smtClean="0"/>
          </a:p>
          <a:p>
            <a:pPr eaLnBrk="1" hangingPunct="1">
              <a:spcBef>
                <a:spcPct val="50000"/>
              </a:spcBef>
            </a:pPr>
            <a:r>
              <a:rPr lang="en-US" sz="1800" dirty="0" smtClean="0"/>
              <a:t>Stutz </a:t>
            </a:r>
            <a:r>
              <a:rPr lang="en-US" sz="1800" dirty="0"/>
              <a:t>et al. (2004; 2009) measured a lot of HONO during the morning.   They observed HONO/NO</a:t>
            </a:r>
            <a:r>
              <a:rPr lang="en-US" sz="1800" baseline="-25000" dirty="0"/>
              <a:t>2</a:t>
            </a:r>
            <a:r>
              <a:rPr lang="en-US" sz="1800" dirty="0"/>
              <a:t> ratios of 2 to 9%.  Concentrations were in the range of 1 ppb for NOx of 20 ppb.  The homogeneous chemistry alone will not explain HONO.</a:t>
            </a:r>
          </a:p>
          <a:p>
            <a:pPr eaLnBrk="1" hangingPunct="1">
              <a:spcBef>
                <a:spcPct val="50000"/>
              </a:spcBef>
            </a:pPr>
            <a:endParaRPr lang="en-US" sz="1800" dirty="0"/>
          </a:p>
          <a:p>
            <a:pPr eaLnBrk="1" hangingPunct="1">
              <a:spcBef>
                <a:spcPct val="50000"/>
              </a:spcBef>
            </a:pPr>
            <a:endParaRPr lang="en-US" sz="1800" dirty="0"/>
          </a:p>
        </p:txBody>
      </p:sp>
    </p:spTree>
    <p:extLst>
      <p:ext uri="{BB962C8B-B14F-4D97-AF65-F5344CB8AC3E}">
        <p14:creationId xmlns:p14="http://schemas.microsoft.com/office/powerpoint/2010/main" val="6376426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2010  R. R. Dickerson &amp; Z.Q. Li</a:t>
            </a:r>
          </a:p>
        </p:txBody>
      </p:sp>
      <p:sp>
        <p:nvSpPr>
          <p:cNvPr id="1054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190710-CC5B-4541-A9EC-DDB95FCC86C7}" type="slidenum">
              <a:rPr lang="en-US" sz="1200">
                <a:solidFill>
                  <a:srgbClr val="898989"/>
                </a:solidFill>
              </a:rPr>
              <a:pPr eaLnBrk="1" hangingPunct="1"/>
              <a:t>29</a:t>
            </a:fld>
            <a:endParaRPr lang="en-US" sz="1200" dirty="0">
              <a:solidFill>
                <a:srgbClr val="898989"/>
              </a:solidFill>
            </a:endParaRPr>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561975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4"/>
          <p:cNvSpPr txBox="1">
            <a:spLocks noChangeArrowheads="1"/>
          </p:cNvSpPr>
          <p:nvPr/>
        </p:nvSpPr>
        <p:spPr bwMode="auto">
          <a:xfrm>
            <a:off x="533400" y="14478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t>Stutz at al., </a:t>
            </a:r>
            <a:r>
              <a:rPr lang="en-US" sz="1800" i="1" dirty="0"/>
              <a:t>Atmos. Environ., 2009.</a:t>
            </a:r>
            <a:endParaRPr lang="en-US" sz="1800" dirty="0"/>
          </a:p>
        </p:txBody>
      </p:sp>
    </p:spTree>
    <p:extLst>
      <p:ext uri="{BB962C8B-B14F-4D97-AF65-F5344CB8AC3E}">
        <p14:creationId xmlns:p14="http://schemas.microsoft.com/office/powerpoint/2010/main" val="15327715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rPr>
              <a:t>Copyright © 2010  R. R. Dickerson &amp; Z.Q. Li</a:t>
            </a:r>
          </a:p>
        </p:txBody>
      </p:sp>
      <p:sp>
        <p:nvSpPr>
          <p:cNvPr id="696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69F96E-72E3-284F-BBC2-6728E65B9F76}" type="slidenum">
              <a:rPr lang="en-US" sz="1200">
                <a:solidFill>
                  <a:srgbClr val="898989"/>
                </a:solidFill>
              </a:rPr>
              <a:pPr eaLnBrk="1" hangingPunct="1"/>
              <a:t>3</a:t>
            </a:fld>
            <a:endParaRPr lang="en-US" sz="1200">
              <a:solidFill>
                <a:srgbClr val="898989"/>
              </a:solidFill>
            </a:endParaRPr>
          </a:p>
        </p:txBody>
      </p:sp>
      <p:pic>
        <p:nvPicPr>
          <p:cNvPr id="696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89916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8214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2010  R. R. Dickerson &amp; Z.Q. Li</a:t>
            </a:r>
          </a:p>
        </p:txBody>
      </p:sp>
      <p:sp>
        <p:nvSpPr>
          <p:cNvPr id="1064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A665E8-9968-0244-9C48-E2725980E810}" type="slidenum">
              <a:rPr lang="en-US" sz="1200">
                <a:solidFill>
                  <a:srgbClr val="898989"/>
                </a:solidFill>
              </a:rPr>
              <a:pPr eaLnBrk="1" hangingPunct="1"/>
              <a:t>30</a:t>
            </a:fld>
            <a:endParaRPr lang="en-US" sz="1200" dirty="0">
              <a:solidFill>
                <a:srgbClr val="898989"/>
              </a:solidFill>
            </a:endParaRPr>
          </a:p>
        </p:txBody>
      </p:sp>
      <p:sp>
        <p:nvSpPr>
          <p:cNvPr id="106499" name="Text Box 2"/>
          <p:cNvSpPr txBox="1">
            <a:spLocks noChangeArrowheads="1"/>
          </p:cNvSpPr>
          <p:nvPr/>
        </p:nvSpPr>
        <p:spPr bwMode="auto">
          <a:xfrm>
            <a:off x="1371600" y="762000"/>
            <a:ext cx="6477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3429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From Stutz et al., (JGR, 2004)</a:t>
            </a:r>
          </a:p>
          <a:p>
            <a:pPr eaLnBrk="1" hangingPunct="1"/>
            <a:endParaRPr lang="en-US" sz="2000" dirty="0"/>
          </a:p>
          <a:p>
            <a:pPr eaLnBrk="1" hangingPunct="1"/>
            <a:endParaRPr lang="en-US" sz="2000" dirty="0"/>
          </a:p>
          <a:p>
            <a:pPr eaLnBrk="1" hangingPunct="1"/>
            <a:r>
              <a:rPr lang="en-US" sz="2000" dirty="0"/>
              <a:t>d[HONO]/dt = </a:t>
            </a:r>
            <a:r>
              <a:rPr lang="en-US" sz="2000" b="1" dirty="0">
                <a:latin typeface="Symbol" charset="0"/>
              </a:rPr>
              <a:t>g</a:t>
            </a:r>
            <a:r>
              <a:rPr lang="en-US" sz="2000" baseline="-25000" dirty="0"/>
              <a:t>NO2 </a:t>
            </a:r>
            <a:r>
              <a:rPr lang="en-US" sz="2000" baseline="-25000" dirty="0">
                <a:cs typeface="Arial" charset="0"/>
              </a:rPr>
              <a:t>→HONO</a:t>
            </a:r>
            <a:r>
              <a:rPr lang="en-US" sz="2000" dirty="0">
                <a:cs typeface="Arial" charset="0"/>
              </a:rPr>
              <a:t> (RH) x S/V x v</a:t>
            </a:r>
            <a:r>
              <a:rPr lang="en-US" sz="2000" baseline="-25000" dirty="0">
                <a:cs typeface="Arial" charset="0"/>
              </a:rPr>
              <a:t>NO2</a:t>
            </a:r>
            <a:r>
              <a:rPr lang="en-US" sz="2000" dirty="0">
                <a:cs typeface="Arial" charset="0"/>
              </a:rPr>
              <a:t>/4 x [NO</a:t>
            </a:r>
            <a:r>
              <a:rPr lang="en-US" sz="2000" baseline="-25000" dirty="0">
                <a:cs typeface="Arial" charset="0"/>
              </a:rPr>
              <a:t>2</a:t>
            </a:r>
            <a:r>
              <a:rPr lang="en-US" sz="2000" dirty="0">
                <a:cs typeface="Arial" charset="0"/>
              </a:rPr>
              <a:t>]</a:t>
            </a:r>
          </a:p>
          <a:p>
            <a:pPr lvl="3" eaLnBrk="1" hangingPunct="1"/>
            <a:r>
              <a:rPr lang="en-US" sz="2000" dirty="0">
                <a:latin typeface="Symbol" charset="0"/>
              </a:rPr>
              <a:t>                    -  </a:t>
            </a:r>
            <a:r>
              <a:rPr lang="en-US" sz="2000" b="1" dirty="0">
                <a:latin typeface="Symbol" charset="0"/>
              </a:rPr>
              <a:t>g</a:t>
            </a:r>
            <a:r>
              <a:rPr lang="en-US" sz="2000" baseline="-25000" dirty="0"/>
              <a:t>HONO</a:t>
            </a:r>
            <a:r>
              <a:rPr lang="en-US" sz="2000" dirty="0"/>
              <a:t> (RH) x S/V x v</a:t>
            </a:r>
            <a:r>
              <a:rPr lang="en-US" sz="2000" baseline="-25000" dirty="0"/>
              <a:t>HONO</a:t>
            </a:r>
            <a:r>
              <a:rPr lang="en-US" sz="2000" dirty="0"/>
              <a:t>/4 x [HONO]</a:t>
            </a:r>
          </a:p>
          <a:p>
            <a:pPr lvl="3" eaLnBrk="1" hangingPunct="1">
              <a:buFontTx/>
              <a:buChar char="-"/>
            </a:pPr>
            <a:endParaRPr lang="en-US" sz="2000" dirty="0"/>
          </a:p>
          <a:p>
            <a:pPr lvl="3" eaLnBrk="1" hangingPunct="1">
              <a:buFontTx/>
              <a:buChar char="-"/>
            </a:pPr>
            <a:endParaRPr lang="en-US" sz="2000" dirty="0"/>
          </a:p>
          <a:p>
            <a:pPr lvl="3" eaLnBrk="1" hangingPunct="1">
              <a:buFontTx/>
              <a:buChar char="-"/>
            </a:pPr>
            <a:endParaRPr lang="en-US" sz="2000" dirty="0"/>
          </a:p>
          <a:p>
            <a:pPr lvl="3" eaLnBrk="1" hangingPunct="1">
              <a:buFontTx/>
              <a:buChar char="-"/>
            </a:pPr>
            <a:endParaRPr lang="en-US" sz="2000" dirty="0"/>
          </a:p>
          <a:p>
            <a:pPr lvl="3" eaLnBrk="1" hangingPunct="1"/>
            <a:r>
              <a:rPr lang="en-US" sz="2000" dirty="0"/>
              <a:t>Where </a:t>
            </a:r>
            <a:r>
              <a:rPr lang="en-US" sz="2000" b="1" dirty="0">
                <a:latin typeface="Symbol" charset="0"/>
              </a:rPr>
              <a:t>g </a:t>
            </a:r>
            <a:r>
              <a:rPr lang="en-US" sz="2000" dirty="0"/>
              <a:t>is the accommodation coefficient</a:t>
            </a:r>
            <a:r>
              <a:rPr lang="en-US" sz="2000" b="1" dirty="0">
                <a:latin typeface="Symbol" charset="0"/>
              </a:rPr>
              <a:t>, </a:t>
            </a:r>
            <a:r>
              <a:rPr lang="en-US" sz="2000" dirty="0"/>
              <a:t>S/V stands for Surface area to Volume ratio, related to the 1/PBL height;  RH is relative humidity; v stands for the mean molecular velocities.  This is due to just the multiphase reactions.</a:t>
            </a:r>
          </a:p>
          <a:p>
            <a:pPr lvl="3" eaLnBrk="1" hangingPunct="1"/>
            <a:endParaRPr lang="en-US" sz="2000" dirty="0"/>
          </a:p>
          <a:p>
            <a:pPr lvl="3" eaLnBrk="1" hangingPunct="1">
              <a:buFontTx/>
              <a:buChar char="-"/>
            </a:pPr>
            <a:endParaRPr lang="en-US" sz="2000" dirty="0"/>
          </a:p>
          <a:p>
            <a:pPr eaLnBrk="1" hangingPunct="1">
              <a:buFontTx/>
              <a:buChar char="-"/>
            </a:pPr>
            <a:endParaRPr lang="en-US" sz="2000" dirty="0"/>
          </a:p>
        </p:txBody>
      </p:sp>
    </p:spTree>
    <p:extLst>
      <p:ext uri="{BB962C8B-B14F-4D97-AF65-F5344CB8AC3E}">
        <p14:creationId xmlns:p14="http://schemas.microsoft.com/office/powerpoint/2010/main" val="24854728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2011  R. R. Dickerson</a:t>
            </a:r>
          </a:p>
        </p:txBody>
      </p:sp>
      <p:sp>
        <p:nvSpPr>
          <p:cNvPr id="1075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165B5-AC0B-FA46-BA6D-622FAE0CFA37}" type="slidenum">
              <a:rPr lang="en-US" sz="1200">
                <a:solidFill>
                  <a:srgbClr val="898989"/>
                </a:solidFill>
              </a:rPr>
              <a:pPr eaLnBrk="1" hangingPunct="1"/>
              <a:t>31</a:t>
            </a:fld>
            <a:endParaRPr lang="en-US" sz="1200" dirty="0">
              <a:solidFill>
                <a:srgbClr val="898989"/>
              </a:solidFill>
            </a:endParaRPr>
          </a:p>
        </p:txBody>
      </p:sp>
      <p:sp>
        <p:nvSpPr>
          <p:cNvPr id="4" name="Rectangle 3"/>
          <p:cNvSpPr/>
          <p:nvPr/>
        </p:nvSpPr>
        <p:spPr>
          <a:xfrm>
            <a:off x="838200" y="750888"/>
            <a:ext cx="7543800" cy="3662541"/>
          </a:xfrm>
          <a:prstGeom prst="rect">
            <a:avLst/>
          </a:prstGeom>
        </p:spPr>
        <p:txBody>
          <a:bodyPr wrap="square">
            <a:spAutoFit/>
          </a:bodyPr>
          <a:lstStyle/>
          <a:p>
            <a:pPr algn="ctr">
              <a:defRPr/>
            </a:pPr>
            <a:r>
              <a:rPr lang="en-US" sz="2800" dirty="0">
                <a:solidFill>
                  <a:srgbClr val="000000"/>
                </a:solidFill>
                <a:latin typeface="TimesNewRomanPSMT"/>
              </a:rPr>
              <a:t>Reactions in </a:t>
            </a:r>
            <a:r>
              <a:rPr lang="en-US" sz="2800" dirty="0" smtClean="0">
                <a:solidFill>
                  <a:srgbClr val="000000"/>
                </a:solidFill>
                <a:latin typeface="TimesNewRomanPSMT"/>
              </a:rPr>
              <a:t>Solution </a:t>
            </a:r>
          </a:p>
          <a:p>
            <a:pPr algn="ctr">
              <a:defRPr/>
            </a:pPr>
            <a:r>
              <a:rPr lang="en-US" sz="2400" dirty="0" smtClean="0">
                <a:solidFill>
                  <a:srgbClr val="000000"/>
                </a:solidFill>
                <a:latin typeface="TimesNewRomanPSMT"/>
              </a:rPr>
              <a:t>(Also called multiphase or heterogeneous reactions) </a:t>
            </a:r>
            <a:endParaRPr lang="en-US" sz="2400" dirty="0">
              <a:solidFill>
                <a:srgbClr val="000000"/>
              </a:solidFill>
              <a:latin typeface="TimesNewRomanPSMT"/>
            </a:endParaRPr>
          </a:p>
          <a:p>
            <a:pPr>
              <a:defRPr/>
            </a:pPr>
            <a:r>
              <a:rPr lang="en-US" sz="2400" dirty="0">
                <a:solidFill>
                  <a:srgbClr val="000000"/>
                </a:solidFill>
                <a:latin typeface="TimesNewRomanPSMT"/>
              </a:rPr>
              <a:t>Atmosphere contains aqueous phase </a:t>
            </a:r>
            <a:r>
              <a:rPr lang="en-US" sz="2400" dirty="0" smtClean="0">
                <a:solidFill>
                  <a:srgbClr val="000000"/>
                </a:solidFill>
                <a:latin typeface="TimesNewRomanPSMT"/>
              </a:rPr>
              <a:t>material:</a:t>
            </a:r>
            <a:endParaRPr lang="en-US" sz="2000" dirty="0">
              <a:solidFill>
                <a:srgbClr val="000000"/>
              </a:solidFill>
              <a:latin typeface="TimesNewRomanPSMT"/>
            </a:endParaRPr>
          </a:p>
          <a:p>
            <a:pPr marL="342900" indent="-342900">
              <a:buFont typeface="Arial"/>
              <a:buChar char="•"/>
              <a:defRPr/>
            </a:pPr>
            <a:r>
              <a:rPr lang="en-US" sz="2000" dirty="0">
                <a:solidFill>
                  <a:srgbClr val="000000"/>
                </a:solidFill>
                <a:latin typeface="TimesNewRomanPSMT"/>
              </a:rPr>
              <a:t>Clouds, fogs, rain, particulate matter</a:t>
            </a:r>
          </a:p>
          <a:p>
            <a:pPr marL="342900" indent="-342900">
              <a:buFont typeface="Arial"/>
              <a:buChar char="•"/>
              <a:defRPr/>
            </a:pPr>
            <a:r>
              <a:rPr lang="en-US" sz="2000" dirty="0">
                <a:solidFill>
                  <a:srgbClr val="000000"/>
                </a:solidFill>
                <a:latin typeface="TimesNewRomanPSMT"/>
              </a:rPr>
              <a:t>Aqueous solutions or film of water surrounding insoluble core</a:t>
            </a:r>
          </a:p>
          <a:p>
            <a:pPr marL="342900" indent="-342900">
              <a:buFont typeface="Arial"/>
              <a:buChar char="•"/>
              <a:defRPr/>
            </a:pPr>
            <a:r>
              <a:rPr lang="en-US" sz="2000" dirty="0">
                <a:solidFill>
                  <a:srgbClr val="000000"/>
                </a:solidFill>
                <a:latin typeface="TimesNewRomanPSMT"/>
              </a:rPr>
              <a:t>More on this stuff later in course</a:t>
            </a:r>
          </a:p>
          <a:p>
            <a:pPr>
              <a:defRPr/>
            </a:pPr>
            <a:r>
              <a:rPr lang="en-US" sz="2400" dirty="0" smtClean="0">
                <a:solidFill>
                  <a:srgbClr val="000000"/>
                </a:solidFill>
                <a:latin typeface="TimesNewRomanPSMT"/>
              </a:rPr>
              <a:t>How do gases </a:t>
            </a:r>
            <a:r>
              <a:rPr lang="en-US" sz="2400" dirty="0">
                <a:solidFill>
                  <a:srgbClr val="000000"/>
                </a:solidFill>
                <a:latin typeface="TimesNewRomanPSMT"/>
              </a:rPr>
              <a:t>interact with these </a:t>
            </a:r>
            <a:r>
              <a:rPr lang="en-US" sz="2400" dirty="0" smtClean="0">
                <a:solidFill>
                  <a:srgbClr val="000000"/>
                </a:solidFill>
                <a:latin typeface="TimesNewRomanPSMT"/>
              </a:rPr>
              <a:t>particles:</a:t>
            </a:r>
            <a:endParaRPr lang="en-US" sz="2400" dirty="0">
              <a:solidFill>
                <a:srgbClr val="000000"/>
              </a:solidFill>
              <a:latin typeface="TimesNewRomanPSMT"/>
            </a:endParaRPr>
          </a:p>
          <a:p>
            <a:pPr>
              <a:defRPr/>
            </a:pPr>
            <a:r>
              <a:rPr lang="en-US" dirty="0">
                <a:solidFill>
                  <a:srgbClr val="000000"/>
                </a:solidFill>
                <a:latin typeface="TimesNewRomanPSMT"/>
              </a:rPr>
              <a:t>1.	Gas phase diffusion to surface of droplet</a:t>
            </a:r>
          </a:p>
          <a:p>
            <a:pPr>
              <a:defRPr/>
            </a:pPr>
            <a:r>
              <a:rPr lang="en-US" dirty="0">
                <a:solidFill>
                  <a:srgbClr val="000000"/>
                </a:solidFill>
                <a:latin typeface="TimesNewRomanPSMT"/>
              </a:rPr>
              <a:t>2.	Transport across air-water interface</a:t>
            </a:r>
          </a:p>
          <a:p>
            <a:pPr>
              <a:defRPr/>
            </a:pPr>
            <a:r>
              <a:rPr lang="en-US" dirty="0">
                <a:solidFill>
                  <a:srgbClr val="000000"/>
                </a:solidFill>
                <a:latin typeface="TimesNewRomanPSMT"/>
              </a:rPr>
              <a:t>3.	Diffusion of solvated species into bulk phase of droplet</a:t>
            </a:r>
          </a:p>
          <a:p>
            <a:pPr>
              <a:defRPr/>
            </a:pPr>
            <a:r>
              <a:rPr lang="en-US" dirty="0">
                <a:solidFill>
                  <a:srgbClr val="000000"/>
                </a:solidFill>
                <a:latin typeface="TimesNewRomanPSMT"/>
              </a:rPr>
              <a:t>4.	Reaction of species in aqueous phase or at interface</a:t>
            </a:r>
            <a:endParaRPr lang="en-US" dirty="0"/>
          </a:p>
        </p:txBody>
      </p:sp>
    </p:spTree>
    <p:extLst>
      <p:ext uri="{BB962C8B-B14F-4D97-AF65-F5344CB8AC3E}">
        <p14:creationId xmlns:p14="http://schemas.microsoft.com/office/powerpoint/2010/main" val="3441227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2010  R. R. Dickerson &amp; Z.Q. Li</a:t>
            </a:r>
          </a:p>
        </p:txBody>
      </p:sp>
      <p:sp>
        <p:nvSpPr>
          <p:cNvPr id="1085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53B4A0-6DB3-EC44-9431-DA3AF2E04A79}" type="slidenum">
              <a:rPr lang="en-US" sz="1200">
                <a:solidFill>
                  <a:srgbClr val="898989"/>
                </a:solidFill>
              </a:rPr>
              <a:pPr eaLnBrk="1" hangingPunct="1"/>
              <a:t>32</a:t>
            </a:fld>
            <a:endParaRPr lang="en-US" sz="1200" dirty="0">
              <a:solidFill>
                <a:srgbClr val="898989"/>
              </a:solidFill>
            </a:endParaRPr>
          </a:p>
        </p:txBody>
      </p:sp>
      <p:pic>
        <p:nvPicPr>
          <p:cNvPr id="1085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915400"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56789" y="6171684"/>
            <a:ext cx="4885190" cy="369332"/>
          </a:xfrm>
          <a:prstGeom prst="rect">
            <a:avLst/>
          </a:prstGeom>
          <a:noFill/>
        </p:spPr>
        <p:txBody>
          <a:bodyPr wrap="square" rtlCol="0">
            <a:spAutoFit/>
          </a:bodyPr>
          <a:lstStyle/>
          <a:p>
            <a:r>
              <a:rPr lang="en-US" dirty="0" smtClean="0"/>
              <a:t>Finlayson-</a:t>
            </a:r>
            <a:r>
              <a:rPr lang="en-US" dirty="0"/>
              <a:t>P</a:t>
            </a:r>
            <a:r>
              <a:rPr lang="en-US" dirty="0" smtClean="0"/>
              <a:t>itts &amp; Pitts.</a:t>
            </a:r>
            <a:endParaRPr lang="en-US" dirty="0"/>
          </a:p>
        </p:txBody>
      </p:sp>
    </p:spTree>
    <p:extLst>
      <p:ext uri="{BB962C8B-B14F-4D97-AF65-F5344CB8AC3E}">
        <p14:creationId xmlns:p14="http://schemas.microsoft.com/office/powerpoint/2010/main" val="15149345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2011  R. R. Dickerson</a:t>
            </a:r>
          </a:p>
        </p:txBody>
      </p:sp>
      <p:sp>
        <p:nvSpPr>
          <p:cNvPr id="1075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165B5-AC0B-FA46-BA6D-622FAE0CFA37}" type="slidenum">
              <a:rPr lang="en-US" sz="1200">
                <a:solidFill>
                  <a:srgbClr val="898989"/>
                </a:solidFill>
              </a:rPr>
              <a:pPr eaLnBrk="1" hangingPunct="1"/>
              <a:t>33</a:t>
            </a:fld>
            <a:endParaRPr lang="en-US" sz="1200" dirty="0">
              <a:solidFill>
                <a:srgbClr val="898989"/>
              </a:solidFill>
            </a:endParaRPr>
          </a:p>
        </p:txBody>
      </p:sp>
      <p:sp>
        <p:nvSpPr>
          <p:cNvPr id="4" name="Rectangle 3"/>
          <p:cNvSpPr/>
          <p:nvPr/>
        </p:nvSpPr>
        <p:spPr>
          <a:xfrm>
            <a:off x="838200" y="750888"/>
            <a:ext cx="7543800" cy="5201424"/>
          </a:xfrm>
          <a:prstGeom prst="rect">
            <a:avLst/>
          </a:prstGeom>
        </p:spPr>
        <p:txBody>
          <a:bodyPr wrap="square">
            <a:spAutoFit/>
          </a:bodyPr>
          <a:lstStyle/>
          <a:p>
            <a:pPr algn="ctr">
              <a:defRPr/>
            </a:pPr>
            <a:r>
              <a:rPr lang="en-US" sz="2800" dirty="0">
                <a:solidFill>
                  <a:srgbClr val="000000"/>
                </a:solidFill>
                <a:latin typeface="TimesNewRomanPSMT"/>
              </a:rPr>
              <a:t>Reactions in </a:t>
            </a:r>
            <a:r>
              <a:rPr lang="en-US" sz="2800" dirty="0" smtClean="0">
                <a:solidFill>
                  <a:srgbClr val="000000"/>
                </a:solidFill>
                <a:latin typeface="TimesNewRomanPSMT"/>
              </a:rPr>
              <a:t>Solution </a:t>
            </a:r>
          </a:p>
          <a:p>
            <a:pPr>
              <a:defRPr/>
            </a:pPr>
            <a:r>
              <a:rPr lang="en-US" sz="2400" dirty="0" smtClean="0">
                <a:solidFill>
                  <a:srgbClr val="000000"/>
                </a:solidFill>
                <a:latin typeface="TimesNewRomanPSMT"/>
              </a:rPr>
              <a:t>What are the steps involved?</a:t>
            </a:r>
            <a:endParaRPr lang="en-US" sz="2400" dirty="0">
              <a:solidFill>
                <a:srgbClr val="000000"/>
              </a:solidFill>
              <a:latin typeface="TimesNewRomanPSMT"/>
            </a:endParaRPr>
          </a:p>
          <a:p>
            <a:pPr>
              <a:defRPr/>
            </a:pPr>
            <a:r>
              <a:rPr lang="en-US" sz="2000" dirty="0">
                <a:solidFill>
                  <a:srgbClr val="000000"/>
                </a:solidFill>
                <a:latin typeface="TimesNewRomanPSMT"/>
              </a:rPr>
              <a:t>1.	Gas phase diffusion to surface of </a:t>
            </a:r>
            <a:r>
              <a:rPr lang="en-US" sz="2000" dirty="0" smtClean="0">
                <a:solidFill>
                  <a:srgbClr val="000000"/>
                </a:solidFill>
                <a:latin typeface="TimesNewRomanPSMT"/>
              </a:rPr>
              <a:t>droplet controlled by molecular (Brownian) diffusion, D</a:t>
            </a:r>
            <a:r>
              <a:rPr lang="en-US" sz="2000" baseline="-25000" dirty="0" smtClean="0">
                <a:solidFill>
                  <a:srgbClr val="000000"/>
                </a:solidFill>
                <a:latin typeface="TimesNewRomanPSMT"/>
              </a:rPr>
              <a:t>g</a:t>
            </a:r>
            <a:r>
              <a:rPr lang="en-US" sz="2000" dirty="0" smtClean="0">
                <a:solidFill>
                  <a:srgbClr val="000000"/>
                </a:solidFill>
                <a:latin typeface="TimesNewRomanPSMT"/>
              </a:rPr>
              <a:t>.  </a:t>
            </a:r>
            <a:endParaRPr lang="en-US" sz="2000" dirty="0">
              <a:solidFill>
                <a:srgbClr val="000000"/>
              </a:solidFill>
              <a:latin typeface="TimesNewRomanPSMT"/>
            </a:endParaRPr>
          </a:p>
          <a:p>
            <a:pPr>
              <a:defRPr/>
            </a:pPr>
            <a:r>
              <a:rPr lang="en-US" sz="2000" dirty="0">
                <a:solidFill>
                  <a:srgbClr val="000000"/>
                </a:solidFill>
                <a:latin typeface="TimesNewRomanPSMT"/>
              </a:rPr>
              <a:t>2.	Transport across air-water </a:t>
            </a:r>
            <a:r>
              <a:rPr lang="en-US" sz="2000" dirty="0" smtClean="0">
                <a:solidFill>
                  <a:srgbClr val="000000"/>
                </a:solidFill>
                <a:latin typeface="TimesNewRomanPSMT"/>
              </a:rPr>
              <a:t>interface or uptake at surface, controlled by accommodation coefficient, </a:t>
            </a:r>
            <a:r>
              <a:rPr lang="en-US" sz="2000" dirty="0" smtClean="0">
                <a:solidFill>
                  <a:srgbClr val="000000"/>
                </a:solidFill>
                <a:latin typeface="Symbol" charset="2"/>
                <a:cs typeface="Symbol" charset="2"/>
              </a:rPr>
              <a:t>g (</a:t>
            </a:r>
            <a:r>
              <a:rPr lang="en-US" sz="2000" dirty="0" smtClean="0">
                <a:solidFill>
                  <a:srgbClr val="000000"/>
                </a:solidFill>
                <a:latin typeface="Times New Roman"/>
                <a:cs typeface="Times New Roman"/>
              </a:rPr>
              <a:t>Finlayson uses </a:t>
            </a:r>
            <a:r>
              <a:rPr lang="en-US" sz="2000" dirty="0" smtClean="0">
                <a:solidFill>
                  <a:srgbClr val="000000"/>
                </a:solidFill>
                <a:latin typeface="Symbol" charset="2"/>
                <a:cs typeface="Symbol" charset="2"/>
              </a:rPr>
              <a:t>a).  </a:t>
            </a:r>
            <a:r>
              <a:rPr lang="en-US" sz="2000" dirty="0" smtClean="0">
                <a:solidFill>
                  <a:srgbClr val="000000"/>
                </a:solidFill>
                <a:latin typeface="Times New Roman"/>
                <a:cs typeface="Times New Roman"/>
              </a:rPr>
              <a:t>These are often the limiting factor and are highly temperature dependent.</a:t>
            </a:r>
            <a:endParaRPr lang="en-US" sz="2000" dirty="0">
              <a:solidFill>
                <a:srgbClr val="000000"/>
              </a:solidFill>
              <a:latin typeface="Times New Roman"/>
              <a:cs typeface="Times New Roman"/>
            </a:endParaRPr>
          </a:p>
          <a:p>
            <a:pPr>
              <a:defRPr/>
            </a:pPr>
            <a:r>
              <a:rPr lang="en-US" sz="2000" dirty="0">
                <a:solidFill>
                  <a:srgbClr val="000000"/>
                </a:solidFill>
                <a:latin typeface="TimesNewRomanPSMT"/>
              </a:rPr>
              <a:t>3.	Diffusion of solvated species into bulk phase of </a:t>
            </a:r>
            <a:r>
              <a:rPr lang="en-US" sz="2000" dirty="0" smtClean="0">
                <a:solidFill>
                  <a:srgbClr val="000000"/>
                </a:solidFill>
                <a:latin typeface="TimesNewRomanPSMT"/>
              </a:rPr>
              <a:t>droplet – determined by the liquid diffusion coefficient D</a:t>
            </a:r>
            <a:r>
              <a:rPr lang="en-US" sz="2000" baseline="-25000" dirty="0" smtClean="0">
                <a:solidFill>
                  <a:srgbClr val="000000"/>
                </a:solidFill>
                <a:latin typeface="TimesNewRomanPSMT"/>
              </a:rPr>
              <a:t>l</a:t>
            </a:r>
            <a:r>
              <a:rPr lang="en-US" sz="2000" dirty="0" smtClean="0">
                <a:solidFill>
                  <a:srgbClr val="000000"/>
                </a:solidFill>
                <a:latin typeface="TimesNewRomanPSMT"/>
              </a:rPr>
              <a:t>.  Very slow but particles are small.</a:t>
            </a:r>
          </a:p>
          <a:p>
            <a:pPr>
              <a:defRPr/>
            </a:pPr>
            <a:r>
              <a:rPr lang="en-US" sz="2000" dirty="0" smtClean="0">
                <a:solidFill>
                  <a:srgbClr val="000000"/>
                </a:solidFill>
                <a:latin typeface="TimesNewRomanPSMT"/>
              </a:rPr>
              <a:t>4. Henry’s Law equilibrium – gives the set point for gas, solution partitioning.</a:t>
            </a:r>
            <a:endParaRPr lang="en-US" sz="2000" dirty="0">
              <a:solidFill>
                <a:srgbClr val="000000"/>
              </a:solidFill>
              <a:latin typeface="TimesNewRomanPSMT"/>
            </a:endParaRPr>
          </a:p>
          <a:p>
            <a:pPr marL="457200" indent="-457200">
              <a:buAutoNum type="arabicPeriod" startAt="4"/>
              <a:defRPr/>
            </a:pPr>
            <a:r>
              <a:rPr lang="en-US" sz="2000" dirty="0" smtClean="0">
                <a:solidFill>
                  <a:srgbClr val="000000"/>
                </a:solidFill>
                <a:latin typeface="TimesNewRomanPSMT"/>
              </a:rPr>
              <a:t>Reaction </a:t>
            </a:r>
            <a:r>
              <a:rPr lang="en-US" sz="2000" dirty="0">
                <a:solidFill>
                  <a:srgbClr val="000000"/>
                </a:solidFill>
                <a:latin typeface="TimesNewRomanPSMT"/>
              </a:rPr>
              <a:t>of species in aqueous phase </a:t>
            </a:r>
            <a:r>
              <a:rPr lang="en-US" sz="2000" dirty="0" smtClean="0">
                <a:solidFill>
                  <a:srgbClr val="000000"/>
                </a:solidFill>
                <a:latin typeface="TimesNewRomanPSMT"/>
              </a:rPr>
              <a:t>– tend to be fast if favored thermodynamically and follow first or second order kinetics.</a:t>
            </a:r>
          </a:p>
          <a:p>
            <a:pPr marL="457200" indent="-457200">
              <a:buAutoNum type="arabicPeriod" startAt="4"/>
              <a:defRPr/>
            </a:pPr>
            <a:r>
              <a:rPr lang="en-US" sz="2000" dirty="0" smtClean="0">
                <a:solidFill>
                  <a:srgbClr val="000000"/>
                </a:solidFill>
                <a:latin typeface="TimesNewRomanPSMT"/>
              </a:rPr>
              <a:t>Or reactions at the interface – The surface of a particle or droplet can have a unique composition (micelle).</a:t>
            </a:r>
            <a:endParaRPr lang="en-US" sz="2000" dirty="0"/>
          </a:p>
        </p:txBody>
      </p:sp>
    </p:spTree>
    <p:extLst>
      <p:ext uri="{BB962C8B-B14F-4D97-AF65-F5344CB8AC3E}">
        <p14:creationId xmlns:p14="http://schemas.microsoft.com/office/powerpoint/2010/main" val="19726901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006" y="503445"/>
            <a:ext cx="6349601" cy="1200328"/>
          </a:xfrm>
          <a:prstGeom prst="rect">
            <a:avLst/>
          </a:prstGeom>
          <a:noFill/>
        </p:spPr>
        <p:txBody>
          <a:bodyPr wrap="square" rtlCol="0">
            <a:spAutoFit/>
          </a:bodyPr>
          <a:lstStyle/>
          <a:p>
            <a:pPr algn="ctr"/>
            <a:r>
              <a:rPr lang="en-US" sz="2400" dirty="0" smtClean="0"/>
              <a:t>Micelles such as cell membrane or</a:t>
            </a:r>
          </a:p>
          <a:p>
            <a:pPr algn="ctr"/>
            <a:r>
              <a:rPr lang="en-US" sz="2400" dirty="0" smtClean="0"/>
              <a:t> soap, seen in EM image below.</a:t>
            </a:r>
          </a:p>
          <a:p>
            <a:pPr algn="ctr"/>
            <a:endParaRPr lang="en-US" sz="2400" dirty="0"/>
          </a:p>
        </p:txBody>
      </p:sp>
      <p:pic>
        <p:nvPicPr>
          <p:cNvPr id="4" name="Picture 3" descr="micel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109" y="1918312"/>
            <a:ext cx="5690743" cy="4580697"/>
          </a:xfrm>
          <a:prstGeom prst="rect">
            <a:avLst/>
          </a:prstGeom>
        </p:spPr>
      </p:pic>
    </p:spTree>
    <p:extLst>
      <p:ext uri="{BB962C8B-B14F-4D97-AF65-F5344CB8AC3E}">
        <p14:creationId xmlns:p14="http://schemas.microsoft.com/office/powerpoint/2010/main" val="787221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2011  R. R. Dickerson</a:t>
            </a:r>
          </a:p>
        </p:txBody>
      </p:sp>
      <p:sp>
        <p:nvSpPr>
          <p:cNvPr id="1075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165B5-AC0B-FA46-BA6D-622FAE0CFA37}" type="slidenum">
              <a:rPr lang="en-US" sz="1200">
                <a:solidFill>
                  <a:srgbClr val="898989"/>
                </a:solidFill>
              </a:rPr>
              <a:pPr eaLnBrk="1" hangingPunct="1"/>
              <a:t>35</a:t>
            </a:fld>
            <a:endParaRPr lang="en-US" sz="1200" dirty="0">
              <a:solidFill>
                <a:srgbClr val="898989"/>
              </a:solidFill>
            </a:endParaRPr>
          </a:p>
        </p:txBody>
      </p:sp>
      <p:sp>
        <p:nvSpPr>
          <p:cNvPr id="4" name="Rectangle 3"/>
          <p:cNvSpPr/>
          <p:nvPr/>
        </p:nvSpPr>
        <p:spPr>
          <a:xfrm>
            <a:off x="838200" y="247442"/>
            <a:ext cx="7543800" cy="5940087"/>
          </a:xfrm>
          <a:prstGeom prst="rect">
            <a:avLst/>
          </a:prstGeom>
        </p:spPr>
        <p:txBody>
          <a:bodyPr wrap="square">
            <a:spAutoFit/>
          </a:bodyPr>
          <a:lstStyle/>
          <a:p>
            <a:pPr algn="ctr">
              <a:defRPr/>
            </a:pPr>
            <a:r>
              <a:rPr lang="en-US" sz="2800" dirty="0">
                <a:solidFill>
                  <a:srgbClr val="000000"/>
                </a:solidFill>
                <a:latin typeface="TimesNewRomanPSMT"/>
              </a:rPr>
              <a:t>Reactions </a:t>
            </a:r>
            <a:r>
              <a:rPr lang="en-US" sz="2800" dirty="0" smtClean="0">
                <a:solidFill>
                  <a:srgbClr val="000000"/>
                </a:solidFill>
                <a:latin typeface="TimesNewRomanPSMT"/>
              </a:rPr>
              <a:t>of Gases and Solutions </a:t>
            </a:r>
            <a:endParaRPr lang="en-US" sz="2400" dirty="0" smtClean="0">
              <a:solidFill>
                <a:srgbClr val="000000"/>
              </a:solidFill>
              <a:latin typeface="TimesNewRomanPSMT"/>
            </a:endParaRPr>
          </a:p>
          <a:p>
            <a:pPr>
              <a:defRPr/>
            </a:pPr>
            <a:endParaRPr lang="en-US" sz="2400" dirty="0">
              <a:solidFill>
                <a:srgbClr val="000000"/>
              </a:solidFill>
              <a:latin typeface="TimesNewRomanPSMT"/>
            </a:endParaRPr>
          </a:p>
          <a:p>
            <a:pPr>
              <a:defRPr/>
            </a:pPr>
            <a:r>
              <a:rPr lang="en-US" sz="2400" dirty="0" smtClean="0">
                <a:solidFill>
                  <a:srgbClr val="000000"/>
                </a:solidFill>
                <a:latin typeface="TimesNewRomanPSMT"/>
              </a:rPr>
              <a:t>Overall </a:t>
            </a:r>
            <a:r>
              <a:rPr lang="en-US" sz="2400" u="sng" dirty="0" smtClean="0">
                <a:solidFill>
                  <a:srgbClr val="000000"/>
                </a:solidFill>
                <a:latin typeface="TimesNewRomanPSMT"/>
              </a:rPr>
              <a:t>kinetics</a:t>
            </a:r>
            <a:r>
              <a:rPr lang="en-US" sz="2400" dirty="0" smtClean="0">
                <a:solidFill>
                  <a:srgbClr val="000000"/>
                </a:solidFill>
                <a:latin typeface="TimesNewRomanPSMT"/>
              </a:rPr>
              <a:t> can be treated with a resistance model.</a:t>
            </a:r>
          </a:p>
          <a:p>
            <a:pPr>
              <a:defRPr/>
            </a:pPr>
            <a:endParaRPr lang="en-US" sz="2400" dirty="0">
              <a:solidFill>
                <a:srgbClr val="000000"/>
              </a:solidFill>
              <a:latin typeface="TimesNewRomanPSMT"/>
            </a:endParaRPr>
          </a:p>
          <a:p>
            <a:pPr>
              <a:defRPr/>
            </a:pPr>
            <a:r>
              <a:rPr lang="en-US" sz="2400" dirty="0" smtClean="0">
                <a:solidFill>
                  <a:srgbClr val="000000"/>
                </a:solidFill>
                <a:latin typeface="TimesNewRomanPSMT"/>
              </a:rPr>
              <a:t>Gas-surface collisions can be estimated with molecular kinetics theory:  Collisions per second per unit area of a gas with a </a:t>
            </a:r>
            <a:r>
              <a:rPr lang="en-US" sz="2400" smtClean="0">
                <a:solidFill>
                  <a:srgbClr val="000000"/>
                </a:solidFill>
                <a:latin typeface="TimesNewRomanPSMT"/>
              </a:rPr>
              <a:t>surface are</a:t>
            </a:r>
            <a:endParaRPr lang="en-US" sz="2400" dirty="0">
              <a:solidFill>
                <a:srgbClr val="000000"/>
              </a:solidFill>
              <a:latin typeface="TimesNewRomanPSMT"/>
            </a:endParaRPr>
          </a:p>
          <a:p>
            <a:pPr algn="ctr">
              <a:defRPr/>
            </a:pPr>
            <a:r>
              <a:rPr lang="en-US" sz="2400" dirty="0" smtClean="0">
                <a:solidFill>
                  <a:srgbClr val="000000"/>
                </a:solidFill>
                <a:latin typeface="TimesNewRomanPSMT"/>
              </a:rPr>
              <a:t> = N</a:t>
            </a:r>
            <a:r>
              <a:rPr lang="en-US" sz="2400" baseline="-25000" dirty="0" smtClean="0">
                <a:solidFill>
                  <a:srgbClr val="000000"/>
                </a:solidFill>
                <a:latin typeface="TimesNewRomanPSMT"/>
              </a:rPr>
              <a:t>g</a:t>
            </a:r>
            <a:r>
              <a:rPr lang="en-US" sz="2400" dirty="0" smtClean="0">
                <a:solidFill>
                  <a:srgbClr val="000000"/>
                </a:solidFill>
                <a:latin typeface="TimesNewRomanPSMT"/>
              </a:rPr>
              <a:t> </a:t>
            </a:r>
            <a:r>
              <a:rPr lang="en-US" sz="4000" dirty="0">
                <a:solidFill>
                  <a:srgbClr val="000000"/>
                </a:solidFill>
                <a:latin typeface="Symbol" charset="2"/>
                <a:cs typeface="Symbol" charset="2"/>
              </a:rPr>
              <a:t>√</a:t>
            </a:r>
            <a:r>
              <a:rPr lang="en-US" sz="2400" dirty="0">
                <a:solidFill>
                  <a:srgbClr val="000000"/>
                </a:solidFill>
                <a:latin typeface="Symbol" charset="2"/>
                <a:cs typeface="Symbol" charset="2"/>
              </a:rPr>
              <a:t> </a:t>
            </a:r>
            <a:r>
              <a:rPr lang="en-US" sz="2400" dirty="0" smtClean="0">
                <a:solidFill>
                  <a:srgbClr val="000000"/>
                </a:solidFill>
                <a:latin typeface="TimesNewRomanPSMT"/>
              </a:rPr>
              <a:t>(RT/2</a:t>
            </a:r>
            <a:r>
              <a:rPr lang="en-US" sz="2400" dirty="0" smtClean="0">
                <a:solidFill>
                  <a:srgbClr val="000000"/>
                </a:solidFill>
                <a:latin typeface="Symbol" charset="2"/>
                <a:cs typeface="Symbol" charset="2"/>
              </a:rPr>
              <a:t>p</a:t>
            </a:r>
            <a:r>
              <a:rPr lang="en-US" sz="2400" dirty="0" smtClean="0">
                <a:solidFill>
                  <a:srgbClr val="000000"/>
                </a:solidFill>
                <a:latin typeface="TimesNewRomanPSMT"/>
              </a:rPr>
              <a:t>M)</a:t>
            </a:r>
          </a:p>
          <a:p>
            <a:pPr>
              <a:defRPr/>
            </a:pPr>
            <a:endParaRPr lang="en-US" sz="2400" dirty="0">
              <a:solidFill>
                <a:srgbClr val="000000"/>
              </a:solidFill>
              <a:latin typeface="TimesNewRomanPSMT"/>
            </a:endParaRPr>
          </a:p>
          <a:p>
            <a:pPr>
              <a:defRPr/>
            </a:pPr>
            <a:r>
              <a:rPr lang="en-US" sz="2400" dirty="0" smtClean="0">
                <a:solidFill>
                  <a:srgbClr val="000000"/>
                </a:solidFill>
                <a:latin typeface="TimesNewRomanPSMT"/>
              </a:rPr>
              <a:t>N</a:t>
            </a:r>
            <a:r>
              <a:rPr lang="en-US" sz="2400" baseline="-25000" dirty="0" smtClean="0">
                <a:solidFill>
                  <a:srgbClr val="000000"/>
                </a:solidFill>
                <a:latin typeface="TimesNewRomanPSMT"/>
              </a:rPr>
              <a:t>g </a:t>
            </a:r>
            <a:r>
              <a:rPr lang="en-US" sz="2400" dirty="0" smtClean="0">
                <a:solidFill>
                  <a:srgbClr val="000000"/>
                </a:solidFill>
                <a:latin typeface="TimesNewRomanPSMT"/>
              </a:rPr>
              <a:t>is the gas </a:t>
            </a:r>
            <a:r>
              <a:rPr lang="en-US" sz="2400" dirty="0" err="1" smtClean="0">
                <a:solidFill>
                  <a:srgbClr val="000000"/>
                </a:solidFill>
                <a:latin typeface="TimesNewRomanPSMT"/>
              </a:rPr>
              <a:t>conc</a:t>
            </a:r>
            <a:r>
              <a:rPr lang="en-US" sz="2400" dirty="0" smtClean="0">
                <a:solidFill>
                  <a:srgbClr val="000000"/>
                </a:solidFill>
                <a:latin typeface="TimesNewRomanPSMT"/>
              </a:rPr>
              <a:t> in cm</a:t>
            </a:r>
            <a:r>
              <a:rPr lang="en-US" sz="2400" baseline="30000" dirty="0" smtClean="0">
                <a:solidFill>
                  <a:srgbClr val="000000"/>
                </a:solidFill>
                <a:latin typeface="TimesNewRomanPSMT"/>
              </a:rPr>
              <a:t>-3</a:t>
            </a:r>
            <a:r>
              <a:rPr lang="en-US" sz="2400" dirty="0" smtClean="0">
                <a:solidFill>
                  <a:srgbClr val="000000"/>
                </a:solidFill>
                <a:latin typeface="TimesNewRomanPSMT"/>
              </a:rPr>
              <a:t> </a:t>
            </a:r>
            <a:r>
              <a:rPr lang="en-US" sz="2400" dirty="0" err="1" smtClean="0">
                <a:solidFill>
                  <a:srgbClr val="000000"/>
                </a:solidFill>
                <a:latin typeface="TimesNewRomanPSMT"/>
              </a:rPr>
              <a:t>amd</a:t>
            </a:r>
            <a:r>
              <a:rPr lang="en-US" sz="2400" dirty="0" smtClean="0">
                <a:solidFill>
                  <a:srgbClr val="000000"/>
                </a:solidFill>
                <a:latin typeface="TimesNewRomanPSMT"/>
              </a:rPr>
              <a:t> M is molecular weight.</a:t>
            </a:r>
          </a:p>
          <a:p>
            <a:pPr>
              <a:defRPr/>
            </a:pPr>
            <a:endParaRPr lang="en-US" sz="2400" dirty="0">
              <a:solidFill>
                <a:srgbClr val="000000"/>
              </a:solidFill>
              <a:latin typeface="TimesNewRomanPSMT"/>
            </a:endParaRPr>
          </a:p>
          <a:p>
            <a:pPr>
              <a:defRPr/>
            </a:pPr>
            <a:r>
              <a:rPr lang="en-US" sz="2400" dirty="0" smtClean="0">
                <a:solidFill>
                  <a:srgbClr val="000000"/>
                </a:solidFill>
                <a:latin typeface="TimesNewRomanPSMT"/>
              </a:rPr>
              <a:t>Net gas uptake probability (reactions/collision) </a:t>
            </a:r>
            <a:r>
              <a:rPr lang="en-US" sz="2400" dirty="0" err="1" smtClean="0">
                <a:solidFill>
                  <a:srgbClr val="000000"/>
                </a:solidFill>
                <a:latin typeface="Symbol" charset="2"/>
                <a:cs typeface="Symbol" charset="2"/>
              </a:rPr>
              <a:t>g</a:t>
            </a:r>
            <a:r>
              <a:rPr lang="en-US" sz="2400" baseline="-25000" dirty="0" err="1" smtClean="0">
                <a:solidFill>
                  <a:srgbClr val="000000"/>
                </a:solidFill>
                <a:latin typeface="TimesNewRomanPSMT"/>
              </a:rPr>
              <a:t>net</a:t>
            </a:r>
            <a:r>
              <a:rPr lang="en-US" sz="2400" dirty="0" smtClean="0">
                <a:solidFill>
                  <a:srgbClr val="000000"/>
                </a:solidFill>
                <a:latin typeface="TimesNewRomanPSMT"/>
              </a:rPr>
              <a:t> is a function of individual steps.</a:t>
            </a:r>
          </a:p>
          <a:p>
            <a:pPr>
              <a:defRPr/>
            </a:pPr>
            <a:endParaRPr lang="en-US" sz="2400" dirty="0">
              <a:solidFill>
                <a:srgbClr val="000000"/>
              </a:solidFill>
              <a:latin typeface="TimesNewRomanPSMT"/>
            </a:endParaRPr>
          </a:p>
          <a:p>
            <a:pPr algn="ctr">
              <a:defRPr/>
            </a:pPr>
            <a:r>
              <a:rPr lang="en-US" sz="2400" dirty="0" smtClean="0">
                <a:solidFill>
                  <a:srgbClr val="000000"/>
                </a:solidFill>
                <a:latin typeface="TimesNewRomanPSMT"/>
              </a:rPr>
              <a:t>1/</a:t>
            </a:r>
            <a:r>
              <a:rPr lang="en-US" sz="2000" dirty="0" err="1" smtClean="0">
                <a:solidFill>
                  <a:srgbClr val="000000"/>
                </a:solidFill>
                <a:latin typeface="Symbol" charset="2"/>
                <a:cs typeface="Symbol" charset="2"/>
              </a:rPr>
              <a:t>g</a:t>
            </a:r>
            <a:r>
              <a:rPr lang="en-US" sz="2000" baseline="-25000" dirty="0" err="1" smtClean="0">
                <a:solidFill>
                  <a:srgbClr val="000000"/>
                </a:solidFill>
                <a:latin typeface="TimesNewRomanPSMT"/>
              </a:rPr>
              <a:t>net</a:t>
            </a:r>
            <a:r>
              <a:rPr lang="en-US" sz="2000" dirty="0" smtClean="0">
                <a:solidFill>
                  <a:srgbClr val="000000"/>
                </a:solidFill>
                <a:latin typeface="TimesNewRomanPSMT"/>
              </a:rPr>
              <a:t> = 1/</a:t>
            </a:r>
            <a:r>
              <a:rPr lang="en-US" sz="2000" dirty="0" err="1" smtClean="0">
                <a:solidFill>
                  <a:srgbClr val="000000"/>
                </a:solidFill>
                <a:latin typeface="Symbol" charset="2"/>
                <a:cs typeface="Symbol" charset="2"/>
              </a:rPr>
              <a:t>G</a:t>
            </a:r>
            <a:r>
              <a:rPr lang="en-US" sz="2000" baseline="-25000" dirty="0" err="1" smtClean="0">
                <a:solidFill>
                  <a:srgbClr val="000000"/>
                </a:solidFill>
                <a:latin typeface="TimesNewRomanPSMT"/>
              </a:rPr>
              <a:t>g</a:t>
            </a:r>
            <a:r>
              <a:rPr lang="en-US" sz="2000" dirty="0" smtClean="0">
                <a:solidFill>
                  <a:srgbClr val="000000"/>
                </a:solidFill>
                <a:latin typeface="TimesNewRomanPSMT"/>
              </a:rPr>
              <a:t> + 1/</a:t>
            </a:r>
            <a:r>
              <a:rPr lang="en-US" sz="2000" dirty="0" smtClean="0">
                <a:solidFill>
                  <a:srgbClr val="000000"/>
                </a:solidFill>
                <a:latin typeface="Symbol" charset="2"/>
                <a:cs typeface="Symbol" charset="2"/>
              </a:rPr>
              <a:t>a</a:t>
            </a:r>
            <a:r>
              <a:rPr lang="en-US" sz="2000" dirty="0" smtClean="0">
                <a:solidFill>
                  <a:srgbClr val="000000"/>
                </a:solidFill>
                <a:latin typeface="TimesNewRomanPSMT"/>
              </a:rPr>
              <a:t> + 1/(</a:t>
            </a:r>
            <a:r>
              <a:rPr lang="en-US" sz="2000" dirty="0" err="1" smtClean="0">
                <a:solidFill>
                  <a:srgbClr val="000000"/>
                </a:solidFill>
                <a:latin typeface="Symbol" charset="2"/>
                <a:cs typeface="Symbol" charset="2"/>
              </a:rPr>
              <a:t>G</a:t>
            </a:r>
            <a:r>
              <a:rPr lang="en-US" sz="2000" baseline="-25000" dirty="0" err="1" smtClean="0">
                <a:solidFill>
                  <a:srgbClr val="000000"/>
                </a:solidFill>
                <a:latin typeface="TimesNewRomanPSMT"/>
              </a:rPr>
              <a:t>rxn</a:t>
            </a:r>
            <a:r>
              <a:rPr lang="en-US" sz="2000" dirty="0" err="1" smtClean="0">
                <a:solidFill>
                  <a:srgbClr val="000000"/>
                </a:solidFill>
                <a:latin typeface="TimesNewRomanPSMT"/>
              </a:rPr>
              <a:t>+</a:t>
            </a:r>
            <a:r>
              <a:rPr lang="en-US" sz="2000" dirty="0" err="1" smtClean="0">
                <a:solidFill>
                  <a:srgbClr val="000000"/>
                </a:solidFill>
                <a:latin typeface="Symbol" charset="2"/>
                <a:cs typeface="Symbol" charset="2"/>
              </a:rPr>
              <a:t>G</a:t>
            </a:r>
            <a:r>
              <a:rPr lang="en-US" sz="2000" baseline="-25000" dirty="0" err="1" smtClean="0">
                <a:solidFill>
                  <a:srgbClr val="000000"/>
                </a:solidFill>
                <a:latin typeface="TimesNewRomanPSMT"/>
              </a:rPr>
              <a:t>sol</a:t>
            </a:r>
            <a:r>
              <a:rPr lang="en-US" sz="2000" dirty="0" smtClean="0">
                <a:solidFill>
                  <a:srgbClr val="000000"/>
                </a:solidFill>
                <a:latin typeface="TimesNewRomanPSMT"/>
              </a:rPr>
              <a:t>)</a:t>
            </a:r>
            <a:endParaRPr lang="en-US" sz="2000" dirty="0"/>
          </a:p>
        </p:txBody>
      </p:sp>
    </p:spTree>
    <p:extLst>
      <p:ext uri="{BB962C8B-B14F-4D97-AF65-F5344CB8AC3E}">
        <p14:creationId xmlns:p14="http://schemas.microsoft.com/office/powerpoint/2010/main" val="33411673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2011  R. R. Dickerson</a:t>
            </a:r>
          </a:p>
        </p:txBody>
      </p:sp>
      <p:sp>
        <p:nvSpPr>
          <p:cNvPr id="1075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165B5-AC0B-FA46-BA6D-622FAE0CFA37}" type="slidenum">
              <a:rPr lang="en-US" sz="1200">
                <a:solidFill>
                  <a:srgbClr val="898989"/>
                </a:solidFill>
              </a:rPr>
              <a:pPr eaLnBrk="1" hangingPunct="1"/>
              <a:t>36</a:t>
            </a:fld>
            <a:endParaRPr lang="en-US" sz="1200" dirty="0">
              <a:solidFill>
                <a:srgbClr val="898989"/>
              </a:solidFill>
            </a:endParaRPr>
          </a:p>
        </p:txBody>
      </p:sp>
      <p:sp>
        <p:nvSpPr>
          <p:cNvPr id="4" name="Rectangle 3"/>
          <p:cNvSpPr/>
          <p:nvPr/>
        </p:nvSpPr>
        <p:spPr>
          <a:xfrm>
            <a:off x="838200" y="247442"/>
            <a:ext cx="7543800" cy="6555640"/>
          </a:xfrm>
          <a:prstGeom prst="rect">
            <a:avLst/>
          </a:prstGeom>
        </p:spPr>
        <p:txBody>
          <a:bodyPr wrap="square">
            <a:spAutoFit/>
          </a:bodyPr>
          <a:lstStyle/>
          <a:p>
            <a:pPr algn="ctr">
              <a:defRPr/>
            </a:pPr>
            <a:r>
              <a:rPr lang="en-US" sz="2800" dirty="0">
                <a:solidFill>
                  <a:srgbClr val="000000"/>
                </a:solidFill>
                <a:latin typeface="TimesNewRomanPSMT"/>
              </a:rPr>
              <a:t>Reactions </a:t>
            </a:r>
            <a:r>
              <a:rPr lang="en-US" sz="2800" dirty="0" smtClean="0">
                <a:solidFill>
                  <a:srgbClr val="000000"/>
                </a:solidFill>
                <a:latin typeface="TimesNewRomanPSMT"/>
              </a:rPr>
              <a:t>of Gases and Solutions </a:t>
            </a:r>
            <a:endParaRPr lang="en-US" sz="2400" dirty="0" smtClean="0">
              <a:solidFill>
                <a:srgbClr val="000000"/>
              </a:solidFill>
              <a:latin typeface="TimesNewRomanPSMT"/>
            </a:endParaRPr>
          </a:p>
          <a:p>
            <a:pPr>
              <a:defRPr/>
            </a:pPr>
            <a:endParaRPr lang="en-US" sz="2400" dirty="0">
              <a:solidFill>
                <a:srgbClr val="000000"/>
              </a:solidFill>
              <a:latin typeface="TimesNewRomanPSMT"/>
            </a:endParaRPr>
          </a:p>
          <a:p>
            <a:pPr>
              <a:defRPr/>
            </a:pPr>
            <a:r>
              <a:rPr lang="en-US" sz="2400" dirty="0" smtClean="0">
                <a:solidFill>
                  <a:srgbClr val="000000"/>
                </a:solidFill>
                <a:latin typeface="TimesNewRomanPSMT"/>
              </a:rPr>
              <a:t>Step 2 is uptake across the interface into soln.</a:t>
            </a:r>
          </a:p>
          <a:p>
            <a:pPr>
              <a:defRPr/>
            </a:pPr>
            <a:endParaRPr lang="en-US" sz="2400" dirty="0">
              <a:solidFill>
                <a:srgbClr val="000000"/>
              </a:solidFill>
              <a:latin typeface="TimesNewRomanPSMT"/>
            </a:endParaRPr>
          </a:p>
          <a:p>
            <a:pPr>
              <a:defRPr/>
            </a:pPr>
            <a:r>
              <a:rPr lang="en-US" sz="2400" dirty="0" smtClean="0">
                <a:solidFill>
                  <a:srgbClr val="000000"/>
                </a:solidFill>
                <a:latin typeface="TimesNewRomanPSMT"/>
              </a:rPr>
              <a:t>The mass accommodation coefficient </a:t>
            </a:r>
            <a:r>
              <a:rPr lang="en-US" sz="2400" dirty="0" smtClean="0">
                <a:solidFill>
                  <a:srgbClr val="000000"/>
                </a:solidFill>
                <a:latin typeface="Symbol" charset="2"/>
                <a:cs typeface="Symbol" charset="2"/>
              </a:rPr>
              <a:t>a</a:t>
            </a:r>
            <a:r>
              <a:rPr lang="en-US" sz="2400" dirty="0" smtClean="0">
                <a:solidFill>
                  <a:srgbClr val="000000"/>
                </a:solidFill>
                <a:latin typeface="TimesNewRomanPSMT"/>
              </a:rPr>
              <a:t> determines the interface resistance 1/</a:t>
            </a:r>
            <a:r>
              <a:rPr lang="en-US" sz="2400" dirty="0" smtClean="0">
                <a:solidFill>
                  <a:srgbClr val="000000"/>
                </a:solidFill>
                <a:latin typeface="Symbol" charset="2"/>
                <a:cs typeface="Symbol" charset="2"/>
              </a:rPr>
              <a:t>a</a:t>
            </a:r>
            <a:r>
              <a:rPr lang="en-US" sz="2400" dirty="0" smtClean="0">
                <a:solidFill>
                  <a:srgbClr val="000000"/>
                </a:solidFill>
                <a:latin typeface="TimesNewRomanPSMT"/>
              </a:rPr>
              <a:t>.</a:t>
            </a:r>
          </a:p>
          <a:p>
            <a:pPr>
              <a:defRPr/>
            </a:pPr>
            <a:endParaRPr lang="en-US" sz="2400" dirty="0" smtClean="0">
              <a:solidFill>
                <a:srgbClr val="000000"/>
              </a:solidFill>
              <a:latin typeface="TimesNewRomanPSMT"/>
            </a:endParaRPr>
          </a:p>
          <a:p>
            <a:pPr>
              <a:defRPr/>
            </a:pPr>
            <a:r>
              <a:rPr lang="en-US" sz="2400" dirty="0" smtClean="0">
                <a:solidFill>
                  <a:srgbClr val="000000"/>
                </a:solidFill>
                <a:latin typeface="TimesNewRomanPSMT"/>
              </a:rPr>
              <a:t>Step 3 is Solubility and diffusion in the liquid:</a:t>
            </a:r>
          </a:p>
          <a:p>
            <a:pPr algn="ctr">
              <a:defRPr/>
            </a:pPr>
            <a:r>
              <a:rPr lang="en-US" sz="2400" dirty="0" smtClean="0">
                <a:solidFill>
                  <a:srgbClr val="000000"/>
                </a:solidFill>
                <a:latin typeface="TimesNewRomanPSMT"/>
              </a:rPr>
              <a:t>F</a:t>
            </a:r>
            <a:r>
              <a:rPr lang="en-US" sz="2400" baseline="-25000" dirty="0" smtClean="0">
                <a:solidFill>
                  <a:srgbClr val="000000"/>
                </a:solidFill>
                <a:latin typeface="TimesNewRomanPSMT"/>
              </a:rPr>
              <a:t>in</a:t>
            </a:r>
            <a:r>
              <a:rPr lang="en-US" sz="2400" dirty="0" smtClean="0">
                <a:solidFill>
                  <a:srgbClr val="000000"/>
                </a:solidFill>
                <a:latin typeface="TimesNewRomanPSMT"/>
              </a:rPr>
              <a:t> = -D</a:t>
            </a:r>
            <a:r>
              <a:rPr lang="en-US" sz="2400" baseline="-25000" dirty="0" smtClean="0">
                <a:solidFill>
                  <a:srgbClr val="000000"/>
                </a:solidFill>
                <a:latin typeface="TimesNewRomanPSMT"/>
              </a:rPr>
              <a:t>l</a:t>
            </a:r>
            <a:r>
              <a:rPr lang="en-US" sz="2400" dirty="0" smtClean="0">
                <a:solidFill>
                  <a:srgbClr val="000000"/>
                </a:solidFill>
                <a:latin typeface="TimesNewRomanPSMT"/>
              </a:rPr>
              <a:t> </a:t>
            </a:r>
            <a:r>
              <a:rPr lang="en-US" sz="2400" dirty="0" err="1" smtClean="0">
                <a:solidFill>
                  <a:srgbClr val="000000"/>
                </a:solidFill>
                <a:latin typeface="TimesNewRomanPSMT"/>
              </a:rPr>
              <a:t>δc</a:t>
            </a:r>
            <a:r>
              <a:rPr lang="en-US" sz="2400" dirty="0" smtClean="0">
                <a:solidFill>
                  <a:srgbClr val="000000"/>
                </a:solidFill>
                <a:latin typeface="TimesNewRomanPSMT"/>
              </a:rPr>
              <a:t>/</a:t>
            </a:r>
            <a:r>
              <a:rPr lang="en-US" sz="2400" dirty="0" err="1" smtClean="0">
                <a:solidFill>
                  <a:srgbClr val="000000"/>
                </a:solidFill>
                <a:latin typeface="TimesNewRomanPSMT"/>
              </a:rPr>
              <a:t>δx</a:t>
            </a:r>
            <a:endParaRPr lang="en-US" sz="2400" dirty="0" smtClean="0">
              <a:solidFill>
                <a:srgbClr val="000000"/>
              </a:solidFill>
              <a:latin typeface="TimesNewRomanPSMT"/>
            </a:endParaRPr>
          </a:p>
          <a:p>
            <a:pPr algn="ctr">
              <a:defRPr/>
            </a:pPr>
            <a:endParaRPr lang="en-US" sz="2400" dirty="0">
              <a:solidFill>
                <a:srgbClr val="000000"/>
              </a:solidFill>
              <a:latin typeface="TimesNewRomanPSMT"/>
            </a:endParaRPr>
          </a:p>
          <a:p>
            <a:pPr>
              <a:defRPr/>
            </a:pPr>
            <a:r>
              <a:rPr lang="en-US" sz="2400" dirty="0">
                <a:solidFill>
                  <a:srgbClr val="000000"/>
                </a:solidFill>
                <a:latin typeface="TimesNewRomanPSMT"/>
              </a:rPr>
              <a:t>Likewise for the flux </a:t>
            </a:r>
            <a:r>
              <a:rPr lang="en-US" sz="2400" dirty="0" smtClean="0">
                <a:solidFill>
                  <a:srgbClr val="000000"/>
                </a:solidFill>
                <a:latin typeface="TimesNewRomanPSMT"/>
              </a:rPr>
              <a:t>out.  Ultimately</a:t>
            </a:r>
          </a:p>
          <a:p>
            <a:pPr>
              <a:defRPr/>
            </a:pPr>
            <a:endParaRPr lang="en-US" sz="2400" dirty="0" smtClean="0">
              <a:solidFill>
                <a:srgbClr val="000000"/>
              </a:solidFill>
              <a:latin typeface="TimesNewRomanPSMT"/>
            </a:endParaRPr>
          </a:p>
          <a:p>
            <a:pPr algn="ctr">
              <a:defRPr/>
            </a:pPr>
            <a:r>
              <a:rPr lang="en-US" sz="2400" dirty="0" err="1" smtClean="0">
                <a:solidFill>
                  <a:srgbClr val="000000"/>
                </a:solidFill>
                <a:latin typeface="Symbol" charset="2"/>
                <a:cs typeface="Symbol" charset="2"/>
              </a:rPr>
              <a:t>G</a:t>
            </a:r>
            <a:r>
              <a:rPr lang="en-US" sz="2400" baseline="-25000" dirty="0" err="1" smtClean="0">
                <a:solidFill>
                  <a:srgbClr val="000000"/>
                </a:solidFill>
                <a:latin typeface="TimesNewRomanPSMT"/>
              </a:rPr>
              <a:t>sol</a:t>
            </a:r>
            <a:r>
              <a:rPr lang="en-US" sz="2400" dirty="0" smtClean="0">
                <a:solidFill>
                  <a:srgbClr val="000000"/>
                </a:solidFill>
                <a:latin typeface="TimesNewRomanPSMT"/>
              </a:rPr>
              <a:t> </a:t>
            </a:r>
            <a:r>
              <a:rPr lang="en-US" sz="2400" dirty="0">
                <a:solidFill>
                  <a:srgbClr val="000000"/>
                </a:solidFill>
                <a:latin typeface="TimesNewRomanPSMT"/>
              </a:rPr>
              <a:t>= 4HRT/</a:t>
            </a:r>
            <a:r>
              <a:rPr lang="en-US" sz="2400" dirty="0" err="1">
                <a:solidFill>
                  <a:srgbClr val="000000"/>
                </a:solidFill>
                <a:latin typeface="TimesNewRomanPSMT"/>
              </a:rPr>
              <a:t>u</a:t>
            </a:r>
            <a:r>
              <a:rPr lang="en-US" sz="2400" baseline="-25000" dirty="0" err="1">
                <a:solidFill>
                  <a:srgbClr val="000000"/>
                </a:solidFill>
                <a:latin typeface="TimesNewRomanPSMT"/>
              </a:rPr>
              <a:t>av</a:t>
            </a:r>
            <a:r>
              <a:rPr lang="en-US" sz="2400" dirty="0">
                <a:solidFill>
                  <a:srgbClr val="000000"/>
                </a:solidFill>
                <a:latin typeface="TimesNewRomanPSMT"/>
              </a:rPr>
              <a:t> </a:t>
            </a:r>
            <a:r>
              <a:rPr lang="en-US" sz="3200" dirty="0" smtClean="0">
                <a:solidFill>
                  <a:srgbClr val="000000"/>
                </a:solidFill>
                <a:latin typeface="TimesNewRomanPSMT"/>
              </a:rPr>
              <a:t>√</a:t>
            </a:r>
            <a:r>
              <a:rPr lang="en-US" sz="2400" dirty="0" err="1" smtClean="0">
                <a:solidFill>
                  <a:srgbClr val="000000"/>
                </a:solidFill>
                <a:latin typeface="Symbol" charset="2"/>
                <a:cs typeface="Symbol" charset="2"/>
              </a:rPr>
              <a:t>p</a:t>
            </a:r>
            <a:r>
              <a:rPr lang="en-US" sz="2400" dirty="0" err="1" smtClean="0">
                <a:solidFill>
                  <a:srgbClr val="000000"/>
                </a:solidFill>
                <a:latin typeface="TimesNewRomanPSMT"/>
              </a:rPr>
              <a:t>t</a:t>
            </a:r>
            <a:endParaRPr lang="en-US" sz="2400" dirty="0">
              <a:solidFill>
                <a:srgbClr val="000000"/>
              </a:solidFill>
              <a:latin typeface="TimesNewRomanPSMT"/>
            </a:endParaRPr>
          </a:p>
          <a:p>
            <a:pPr>
              <a:defRPr/>
            </a:pPr>
            <a:endParaRPr lang="en-US" sz="2400" dirty="0">
              <a:solidFill>
                <a:srgbClr val="000000"/>
              </a:solidFill>
              <a:latin typeface="TimesNewRomanPSMT"/>
            </a:endParaRPr>
          </a:p>
          <a:p>
            <a:pPr algn="ctr">
              <a:defRPr/>
            </a:pPr>
            <a:r>
              <a:rPr lang="en-US" sz="2400" dirty="0" err="1" smtClean="0">
                <a:solidFill>
                  <a:srgbClr val="000000"/>
                </a:solidFill>
                <a:latin typeface="Symbol" charset="2"/>
                <a:cs typeface="Symbol" charset="2"/>
              </a:rPr>
              <a:t>G</a:t>
            </a:r>
            <a:r>
              <a:rPr lang="en-US" sz="2400" baseline="-25000" dirty="0" err="1" smtClean="0">
                <a:solidFill>
                  <a:srgbClr val="000000"/>
                </a:solidFill>
                <a:latin typeface="TimesNewRomanPSMT"/>
              </a:rPr>
              <a:t>rxn</a:t>
            </a:r>
            <a:r>
              <a:rPr lang="en-US" sz="2400" dirty="0" smtClean="0">
                <a:solidFill>
                  <a:srgbClr val="000000"/>
                </a:solidFill>
                <a:latin typeface="TimesNewRomanPSMT"/>
              </a:rPr>
              <a:t> = 4HRT/</a:t>
            </a:r>
            <a:r>
              <a:rPr lang="en-US" sz="2400" dirty="0" err="1" smtClean="0">
                <a:solidFill>
                  <a:srgbClr val="000000"/>
                </a:solidFill>
                <a:latin typeface="TimesNewRomanPSMT"/>
              </a:rPr>
              <a:t>u</a:t>
            </a:r>
            <a:r>
              <a:rPr lang="en-US" sz="2400" baseline="-25000" dirty="0" err="1" smtClean="0">
                <a:solidFill>
                  <a:srgbClr val="000000"/>
                </a:solidFill>
                <a:latin typeface="TimesNewRomanPSMT"/>
              </a:rPr>
              <a:t>av</a:t>
            </a:r>
            <a:r>
              <a:rPr lang="en-US" sz="2400" dirty="0" smtClean="0">
                <a:solidFill>
                  <a:srgbClr val="000000"/>
                </a:solidFill>
                <a:latin typeface="TimesNewRomanPSMT"/>
              </a:rPr>
              <a:t> </a:t>
            </a:r>
            <a:r>
              <a:rPr lang="en-US" sz="3200" dirty="0">
                <a:solidFill>
                  <a:srgbClr val="000000"/>
                </a:solidFill>
                <a:latin typeface="TimesNewRomanPSMT"/>
              </a:rPr>
              <a:t>√</a:t>
            </a:r>
            <a:r>
              <a:rPr lang="en-US" sz="2400" dirty="0" err="1" smtClean="0">
                <a:solidFill>
                  <a:srgbClr val="000000"/>
                </a:solidFill>
                <a:latin typeface="TimesNewRomanPSMT"/>
              </a:rPr>
              <a:t>D</a:t>
            </a:r>
            <a:r>
              <a:rPr lang="en-US" sz="2400" baseline="-25000" dirty="0" err="1" smtClean="0">
                <a:solidFill>
                  <a:srgbClr val="000000"/>
                </a:solidFill>
                <a:latin typeface="TimesNewRomanPSMT"/>
              </a:rPr>
              <a:t>l</a:t>
            </a:r>
            <a:r>
              <a:rPr lang="en-US" sz="2400" dirty="0" err="1" smtClean="0">
                <a:solidFill>
                  <a:srgbClr val="000000"/>
                </a:solidFill>
                <a:latin typeface="TimesNewRomanPSMT"/>
              </a:rPr>
              <a:t>k</a:t>
            </a:r>
            <a:endParaRPr lang="en-US" sz="2400" dirty="0">
              <a:solidFill>
                <a:srgbClr val="000000"/>
              </a:solidFill>
              <a:latin typeface="TimesNewRomanPSMT"/>
            </a:endParaRPr>
          </a:p>
          <a:p>
            <a:pPr>
              <a:defRPr/>
            </a:pPr>
            <a:endParaRPr lang="en-US" sz="2000" dirty="0">
              <a:solidFill>
                <a:srgbClr val="000000"/>
              </a:solidFill>
              <a:latin typeface="TimesNewRomanPSMT"/>
            </a:endParaRPr>
          </a:p>
          <a:p>
            <a:pPr>
              <a:defRPr/>
            </a:pPr>
            <a:endParaRPr lang="en-US" sz="2000" dirty="0" smtClean="0">
              <a:solidFill>
                <a:srgbClr val="000000"/>
              </a:solidFill>
              <a:latin typeface="TimesNewRomanPSMT"/>
            </a:endParaRPr>
          </a:p>
        </p:txBody>
      </p:sp>
    </p:spTree>
    <p:extLst>
      <p:ext uri="{BB962C8B-B14F-4D97-AF65-F5344CB8AC3E}">
        <p14:creationId xmlns:p14="http://schemas.microsoft.com/office/powerpoint/2010/main" val="34812670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Copyright © 2010  R. R. Dickerson &amp; Z.Q. Li</a:t>
            </a:r>
          </a:p>
        </p:txBody>
      </p:sp>
      <p:sp>
        <p:nvSpPr>
          <p:cNvPr id="1095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A2F067-C67E-B442-A555-2645DD0236AA}" type="slidenum">
              <a:rPr lang="en-US" sz="1200">
                <a:solidFill>
                  <a:srgbClr val="898989"/>
                </a:solidFill>
              </a:rPr>
              <a:pPr eaLnBrk="1" hangingPunct="1"/>
              <a:t>37</a:t>
            </a:fld>
            <a:endParaRPr lang="en-US" sz="1200" dirty="0">
              <a:solidFill>
                <a:srgbClr val="898989"/>
              </a:solidFill>
            </a:endParaRPr>
          </a:p>
        </p:txBody>
      </p:sp>
      <p:sp>
        <p:nvSpPr>
          <p:cNvPr id="109571" name="Text Box 2"/>
          <p:cNvSpPr txBox="1">
            <a:spLocks noChangeArrowheads="1"/>
          </p:cNvSpPr>
          <p:nvPr/>
        </p:nvSpPr>
        <p:spPr bwMode="auto">
          <a:xfrm>
            <a:off x="1676400" y="990600"/>
            <a:ext cx="6248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t>Take home messages:</a:t>
            </a:r>
          </a:p>
          <a:p>
            <a:pPr eaLnBrk="1" hangingPunct="1">
              <a:spcBef>
                <a:spcPct val="50000"/>
              </a:spcBef>
            </a:pPr>
            <a:r>
              <a:rPr lang="en-US" sz="1800" dirty="0" smtClean="0"/>
              <a:t>Layers exist in the atmosphere where the absorption of energy reached one e-folding.</a:t>
            </a:r>
          </a:p>
          <a:p>
            <a:pPr eaLnBrk="1" hangingPunct="1">
              <a:spcBef>
                <a:spcPct val="50000"/>
              </a:spcBef>
            </a:pPr>
            <a:endParaRPr lang="en-US" sz="1800" dirty="0"/>
          </a:p>
          <a:p>
            <a:pPr eaLnBrk="1" hangingPunct="1">
              <a:spcBef>
                <a:spcPct val="50000"/>
              </a:spcBef>
            </a:pPr>
            <a:r>
              <a:rPr lang="en-US" sz="1800" dirty="0" smtClean="0"/>
              <a:t>Multiphase reactions depend on the composition of both the gases and condensed phase as well as the surface area of the particles and kinetics.  Simplifications can be made for spherical, aqueous particles such that heterogeneous reactions can </a:t>
            </a:r>
            <a:r>
              <a:rPr lang="en-US" sz="1800" smtClean="0"/>
              <a:t>be modeled.</a:t>
            </a:r>
            <a:endParaRPr lang="en-US" sz="1800" dirty="0"/>
          </a:p>
          <a:p>
            <a:pPr eaLnBrk="1" hangingPunct="1">
              <a:spcBef>
                <a:spcPct val="50000"/>
              </a:spcBef>
            </a:pPr>
            <a:endParaRPr lang="en-US" sz="1800" dirty="0"/>
          </a:p>
        </p:txBody>
      </p:sp>
    </p:spTree>
    <p:extLst>
      <p:ext uri="{BB962C8B-B14F-4D97-AF65-F5344CB8AC3E}">
        <p14:creationId xmlns:p14="http://schemas.microsoft.com/office/powerpoint/2010/main" val="28994845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rPr>
              <a:t>Copyright © 2010  R. R. Dickerson &amp; Z.Q. Li</a:t>
            </a:r>
          </a:p>
        </p:txBody>
      </p:sp>
      <p:sp>
        <p:nvSpPr>
          <p:cNvPr id="706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D1824A-1218-1241-908B-9127EADE81F0}" type="slidenum">
              <a:rPr lang="en-US" sz="1200">
                <a:solidFill>
                  <a:srgbClr val="898989"/>
                </a:solidFill>
              </a:rPr>
              <a:pPr eaLnBrk="1" hangingPunct="1"/>
              <a:t>4</a:t>
            </a:fld>
            <a:endParaRPr lang="en-US" sz="1200">
              <a:solidFill>
                <a:srgbClr val="898989"/>
              </a:solidFill>
            </a:endParaRPr>
          </a:p>
        </p:txBody>
      </p:sp>
      <p:sp>
        <p:nvSpPr>
          <p:cNvPr id="70659" name="TextBox 5"/>
          <p:cNvSpPr txBox="1">
            <a:spLocks noChangeArrowheads="1"/>
          </p:cNvSpPr>
          <p:nvPr/>
        </p:nvSpPr>
        <p:spPr bwMode="auto">
          <a:xfrm>
            <a:off x="1066800" y="609600"/>
            <a:ext cx="7010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t>Transmission spectrum of CO</a:t>
            </a:r>
            <a:r>
              <a:rPr lang="en-US" sz="2000" b="1" baseline="-25000"/>
              <a:t>2</a:t>
            </a:r>
            <a:r>
              <a:rPr lang="en-US" sz="2000" b="1"/>
              <a:t> </a:t>
            </a:r>
          </a:p>
          <a:p>
            <a:pPr eaLnBrk="1" hangingPunct="1"/>
            <a:endParaRPr lang="en-US" sz="1800"/>
          </a:p>
          <a:p>
            <a:pPr eaLnBrk="1" hangingPunct="1"/>
            <a:r>
              <a:rPr lang="en-US" sz="1800"/>
              <a:t>This is the bend; there is a a Q-Branch because </a:t>
            </a:r>
            <a:r>
              <a:rPr lang="en-US" sz="1800">
                <a:latin typeface="Symbol" charset="0"/>
                <a:cs typeface="Symbol" charset="0"/>
              </a:rPr>
              <a:t>D</a:t>
            </a:r>
            <a:r>
              <a:rPr lang="en-US" sz="1800"/>
              <a:t>J = 0 is allowed.  Strong absorption means CO</a:t>
            </a:r>
            <a:r>
              <a:rPr lang="en-US" sz="1800" baseline="-25000"/>
              <a:t>2</a:t>
            </a:r>
            <a:r>
              <a:rPr lang="en-US" sz="1800"/>
              <a:t> is a greenhouse gas and NDIR spectroscopy is a great technique for detection.  How are the wings related to temperature?</a:t>
            </a:r>
          </a:p>
        </p:txBody>
      </p:sp>
      <p:pic>
        <p:nvPicPr>
          <p:cNvPr id="70660" name="Picture 6" descr="CO2330K.png"/>
          <p:cNvPicPr>
            <a:picLocks noChangeAspect="1"/>
          </p:cNvPicPr>
          <p:nvPr/>
        </p:nvPicPr>
        <p:blipFill>
          <a:blip r:embed="rId2">
            <a:extLst>
              <a:ext uri="{28A0092B-C50C-407E-A947-70E740481C1C}">
                <a14:useLocalDpi xmlns:a14="http://schemas.microsoft.com/office/drawing/2010/main" val="0"/>
              </a:ext>
            </a:extLst>
          </a:blip>
          <a:srcRect t="19856"/>
          <a:stretch>
            <a:fillRect/>
          </a:stretch>
        </p:blipFill>
        <p:spPr bwMode="auto">
          <a:xfrm>
            <a:off x="1066800" y="2628900"/>
            <a:ext cx="72929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3755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Copyright © 2010  R. R. Dickerson &amp; Z.Q. Li</a:t>
            </a:r>
          </a:p>
        </p:txBody>
      </p:sp>
      <p:sp>
        <p:nvSpPr>
          <p:cNvPr id="6" name="Slide Number Placeholder 5"/>
          <p:cNvSpPr>
            <a:spLocks noGrp="1"/>
          </p:cNvSpPr>
          <p:nvPr>
            <p:ph type="sldNum" sz="quarter" idx="12"/>
          </p:nvPr>
        </p:nvSpPr>
        <p:spPr/>
        <p:txBody>
          <a:bodyPr/>
          <a:lstStyle/>
          <a:p>
            <a:fld id="{ABD8EC35-0FB2-8D48-87B8-F5444DC5B4A6}" type="slidenum">
              <a:rPr lang="en-US"/>
              <a:pPr/>
              <a:t>5</a:t>
            </a:fld>
            <a:endParaRPr lang="en-US" dirty="0"/>
          </a:p>
        </p:txBody>
      </p:sp>
      <p:pic>
        <p:nvPicPr>
          <p:cNvPr id="75780" name="Picture 4" descr="StatsRegress"/>
          <p:cNvPicPr>
            <a:picLocks noChangeAspect="1" noChangeArrowheads="1"/>
          </p:cNvPicPr>
          <p:nvPr/>
        </p:nvPicPr>
        <p:blipFill>
          <a:blip r:embed="rId2">
            <a:extLst>
              <a:ext uri="{28A0092B-C50C-407E-A947-70E740481C1C}">
                <a14:useLocalDpi xmlns:a14="http://schemas.microsoft.com/office/drawing/2010/main" val="0"/>
              </a:ext>
            </a:extLst>
          </a:blip>
          <a:srcRect r="4231" b="29755"/>
          <a:stretch>
            <a:fillRect/>
          </a:stretch>
        </p:blipFill>
        <p:spPr bwMode="auto">
          <a:xfrm rot="-128984">
            <a:off x="1185260" y="1076461"/>
            <a:ext cx="6607825" cy="60465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4372" y="274638"/>
            <a:ext cx="5944821" cy="1200328"/>
          </a:xfrm>
          <a:prstGeom prst="rect">
            <a:avLst/>
          </a:prstGeom>
          <a:noFill/>
        </p:spPr>
        <p:txBody>
          <a:bodyPr wrap="square" rtlCol="0">
            <a:spAutoFit/>
          </a:bodyPr>
          <a:lstStyle/>
          <a:p>
            <a:r>
              <a:rPr lang="en-US" sz="2400" dirty="0" smtClean="0"/>
              <a:t>For Homework: bear in mind that correlation coefficient and slope do not tell the whole story.</a:t>
            </a:r>
            <a:endParaRPr lang="en-US" sz="2400" dirty="0"/>
          </a:p>
        </p:txBody>
      </p:sp>
    </p:spTree>
    <p:extLst>
      <p:ext uri="{BB962C8B-B14F-4D97-AF65-F5344CB8AC3E}">
        <p14:creationId xmlns:p14="http://schemas.microsoft.com/office/powerpoint/2010/main" val="2896413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Copyright © 2010  R. R. Dickerson &amp; Z.Q. Li</a:t>
            </a:r>
          </a:p>
        </p:txBody>
      </p:sp>
      <p:sp>
        <p:nvSpPr>
          <p:cNvPr id="6" name="Slide Number Placeholder 5"/>
          <p:cNvSpPr>
            <a:spLocks noGrp="1"/>
          </p:cNvSpPr>
          <p:nvPr>
            <p:ph type="sldNum" sz="quarter" idx="12"/>
          </p:nvPr>
        </p:nvSpPr>
        <p:spPr/>
        <p:txBody>
          <a:bodyPr/>
          <a:lstStyle/>
          <a:p>
            <a:fld id="{B59B837B-F255-D646-98EC-D198FE3C569D}" type="slidenum">
              <a:rPr lang="en-US"/>
              <a:pPr/>
              <a:t>6</a:t>
            </a:fld>
            <a:endParaRPr lang="en-US" dirty="0"/>
          </a:p>
        </p:txBody>
      </p:sp>
      <p:sp>
        <p:nvSpPr>
          <p:cNvPr id="73730" name="Rectangle 2"/>
          <p:cNvSpPr>
            <a:spLocks noGrp="1" noChangeArrowheads="1"/>
          </p:cNvSpPr>
          <p:nvPr>
            <p:ph type="title"/>
          </p:nvPr>
        </p:nvSpPr>
        <p:spPr/>
        <p:txBody>
          <a:bodyPr/>
          <a:lstStyle/>
          <a:p>
            <a:endParaRPr lang="en-US" dirty="0"/>
          </a:p>
        </p:txBody>
      </p:sp>
      <p:sp>
        <p:nvSpPr>
          <p:cNvPr id="73731" name="Rectangle 3"/>
          <p:cNvSpPr>
            <a:spLocks noGrp="1" noChangeArrowheads="1"/>
          </p:cNvSpPr>
          <p:nvPr>
            <p:ph type="body" idx="1"/>
          </p:nvPr>
        </p:nvSpPr>
        <p:spPr/>
        <p:txBody>
          <a:bodyPr/>
          <a:lstStyle/>
          <a:p>
            <a:endParaRPr lang="en-US" dirty="0"/>
          </a:p>
        </p:txBody>
      </p:sp>
      <p:pic>
        <p:nvPicPr>
          <p:cNvPr id="73732" name="Picture 4" descr="NO2Photo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338"/>
            <a:ext cx="7696200" cy="673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92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Copyright © 2010  R. R. Dickerson &amp; Z.Q. Li</a:t>
            </a:r>
          </a:p>
        </p:txBody>
      </p:sp>
      <p:sp>
        <p:nvSpPr>
          <p:cNvPr id="6" name="Slide Number Placeholder 5"/>
          <p:cNvSpPr>
            <a:spLocks noGrp="1"/>
          </p:cNvSpPr>
          <p:nvPr>
            <p:ph type="sldNum" sz="quarter" idx="12"/>
          </p:nvPr>
        </p:nvSpPr>
        <p:spPr/>
        <p:txBody>
          <a:bodyPr/>
          <a:lstStyle/>
          <a:p>
            <a:fld id="{14F759BB-3A2C-9342-B591-DDB09E9A980A}" type="slidenum">
              <a:rPr lang="en-US"/>
              <a:pPr/>
              <a:t>7</a:t>
            </a:fld>
            <a:endParaRPr lang="en-US" dirty="0"/>
          </a:p>
        </p:txBody>
      </p:sp>
      <p:sp>
        <p:nvSpPr>
          <p:cNvPr id="74754" name="Rectangle 2"/>
          <p:cNvSpPr>
            <a:spLocks noGrp="1" noChangeArrowheads="1"/>
          </p:cNvSpPr>
          <p:nvPr>
            <p:ph type="title"/>
          </p:nvPr>
        </p:nvSpPr>
        <p:spPr/>
        <p:txBody>
          <a:bodyPr/>
          <a:lstStyle/>
          <a:p>
            <a:endParaRPr lang="en-US" dirty="0"/>
          </a:p>
        </p:txBody>
      </p:sp>
      <p:sp>
        <p:nvSpPr>
          <p:cNvPr id="74755" name="Rectangle 3"/>
          <p:cNvSpPr>
            <a:spLocks noGrp="1" noChangeArrowheads="1"/>
          </p:cNvSpPr>
          <p:nvPr>
            <p:ph type="body" idx="1"/>
          </p:nvPr>
        </p:nvSpPr>
        <p:spPr/>
        <p:txBody>
          <a:bodyPr/>
          <a:lstStyle/>
          <a:p>
            <a:endParaRPr lang="en-US" dirty="0"/>
          </a:p>
        </p:txBody>
      </p:sp>
      <p:pic>
        <p:nvPicPr>
          <p:cNvPr id="74756" name="Picture 4" descr="ActionSpectN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5" y="119063"/>
            <a:ext cx="6291263" cy="661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309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photolysis of NO</a:t>
            </a:r>
            <a:r>
              <a:rPr lang="en-US" baseline="-25000" dirty="0" smtClean="0"/>
              <a:t>2</a:t>
            </a:r>
            <a:r>
              <a:rPr lang="en-US" dirty="0" smtClean="0"/>
              <a:t> sensitive to changes in stratospheric ozone?</a:t>
            </a:r>
            <a:endParaRPr lang="en-US" dirty="0"/>
          </a:p>
        </p:txBody>
      </p:sp>
      <p:sp>
        <p:nvSpPr>
          <p:cNvPr id="3" name="Content Placeholder 2"/>
          <p:cNvSpPr>
            <a:spLocks noGrp="1"/>
          </p:cNvSpPr>
          <p:nvPr>
            <p:ph idx="1"/>
          </p:nvPr>
        </p:nvSpPr>
        <p:spPr/>
        <p:txBody>
          <a:bodyPr/>
          <a:lstStyle/>
          <a:p>
            <a:r>
              <a:rPr lang="en-US" dirty="0" smtClean="0"/>
              <a:t>Peak of the action spectrum ~ 390 nm.</a:t>
            </a:r>
          </a:p>
          <a:p>
            <a:r>
              <a:rPr lang="en-US" dirty="0" smtClean="0"/>
              <a:t>Ozone Absorption Cross-section ~ 2E-22 cm</a:t>
            </a:r>
            <a:r>
              <a:rPr lang="en-US" baseline="30000" dirty="0" smtClean="0"/>
              <a:t>2</a:t>
            </a:r>
          </a:p>
          <a:p>
            <a:r>
              <a:rPr lang="en-US" dirty="0" smtClean="0">
                <a:latin typeface="Times New Roman"/>
                <a:cs typeface="Times New Roman"/>
              </a:rPr>
              <a:t>I/I</a:t>
            </a:r>
            <a:r>
              <a:rPr lang="en-US" baseline="-25000" dirty="0" smtClean="0">
                <a:latin typeface="Times New Roman"/>
                <a:cs typeface="Times New Roman"/>
              </a:rPr>
              <a:t>0</a:t>
            </a:r>
            <a:r>
              <a:rPr lang="en-US" dirty="0" smtClean="0">
                <a:latin typeface="Times New Roman"/>
                <a:cs typeface="Times New Roman"/>
              </a:rPr>
              <a:t> </a:t>
            </a:r>
            <a:r>
              <a:rPr lang="en-US" dirty="0" smtClean="0"/>
              <a:t>= exp (-</a:t>
            </a:r>
            <a:r>
              <a:rPr lang="en-US" dirty="0" smtClean="0">
                <a:latin typeface="Symbol" charset="2"/>
                <a:cs typeface="Symbol" charset="2"/>
              </a:rPr>
              <a:t>e</a:t>
            </a:r>
            <a:r>
              <a:rPr lang="en-US" dirty="0" smtClean="0"/>
              <a:t>cl) </a:t>
            </a:r>
          </a:p>
          <a:p>
            <a:r>
              <a:rPr lang="en-US" dirty="0" smtClean="0"/>
              <a:t>300 DU = 0.3x2.7E19 cm</a:t>
            </a:r>
            <a:r>
              <a:rPr lang="en-US" baseline="30000" dirty="0" smtClean="0"/>
              <a:t>-3 </a:t>
            </a:r>
            <a:r>
              <a:rPr lang="en-US" dirty="0" smtClean="0"/>
              <a:t>~  8E18 cm</a:t>
            </a:r>
            <a:r>
              <a:rPr lang="en-US" baseline="30000" dirty="0" smtClean="0"/>
              <a:t>-2</a:t>
            </a:r>
            <a:endParaRPr lang="en-US" dirty="0" smtClean="0"/>
          </a:p>
          <a:p>
            <a:r>
              <a:rPr lang="en-US" dirty="0" smtClean="0">
                <a:cs typeface="Symbol" charset="2"/>
              </a:rPr>
              <a:t>A 5% change in O3 produces </a:t>
            </a:r>
          </a:p>
          <a:p>
            <a:r>
              <a:rPr lang="en-US" dirty="0" smtClean="0">
                <a:latin typeface="Times New Roman"/>
                <a:cs typeface="Times New Roman"/>
              </a:rPr>
              <a:t>I</a:t>
            </a:r>
            <a:r>
              <a:rPr lang="en-US" baseline="-25000" dirty="0" smtClean="0">
                <a:cs typeface="Symbol" charset="2"/>
              </a:rPr>
              <a:t>5%</a:t>
            </a:r>
            <a:r>
              <a:rPr lang="en-US" dirty="0" smtClean="0">
                <a:cs typeface="Symbol" charset="2"/>
              </a:rPr>
              <a:t>/</a:t>
            </a:r>
            <a:r>
              <a:rPr lang="en-US" dirty="0" smtClean="0">
                <a:latin typeface="Times New Roman"/>
                <a:cs typeface="Times New Roman"/>
              </a:rPr>
              <a:t>I</a:t>
            </a:r>
            <a:r>
              <a:rPr lang="en-US" dirty="0" smtClean="0">
                <a:cs typeface="Symbol" charset="2"/>
              </a:rPr>
              <a:t> = exp(-2E-22*(1.05*8E18)) = 1.0015</a:t>
            </a:r>
          </a:p>
          <a:p>
            <a:r>
              <a:rPr lang="en-US" dirty="0" smtClean="0">
                <a:cs typeface="Symbol" charset="2"/>
              </a:rPr>
              <a:t>No significant change.</a:t>
            </a:r>
            <a:endParaRPr lang="en-US" dirty="0">
              <a:cs typeface="Symbol" charset="2"/>
            </a:endParaRPr>
          </a:p>
          <a:p>
            <a:endParaRPr lang="en-US" baseline="30000" dirty="0" smtClean="0"/>
          </a:p>
          <a:p>
            <a:endParaRPr lang="en-US" baseline="30000" dirty="0"/>
          </a:p>
        </p:txBody>
      </p:sp>
    </p:spTree>
    <p:extLst>
      <p:ext uri="{BB962C8B-B14F-4D97-AF65-F5344CB8AC3E}">
        <p14:creationId xmlns:p14="http://schemas.microsoft.com/office/powerpoint/2010/main" val="249788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Copyright © 2010  R. R. Dickerson &amp; Z.Q. Li</a:t>
            </a:r>
          </a:p>
        </p:txBody>
      </p:sp>
      <p:sp>
        <p:nvSpPr>
          <p:cNvPr id="5" name="Slide Number Placeholder 5"/>
          <p:cNvSpPr>
            <a:spLocks noGrp="1"/>
          </p:cNvSpPr>
          <p:nvPr>
            <p:ph type="sldNum" sz="quarter" idx="12"/>
          </p:nvPr>
        </p:nvSpPr>
        <p:spPr/>
        <p:txBody>
          <a:bodyPr/>
          <a:lstStyle/>
          <a:p>
            <a:fld id="{005258BC-1FC6-5B40-AE35-E701B1B873D8}" type="slidenum">
              <a:rPr lang="en-US"/>
              <a:pPr/>
              <a:t>9</a:t>
            </a:fld>
            <a:endParaRPr lang="en-US" dirty="0"/>
          </a:p>
        </p:txBody>
      </p:sp>
      <p:sp>
        <p:nvSpPr>
          <p:cNvPr id="76802" name="Rectangle 2"/>
          <p:cNvSpPr>
            <a:spLocks noGrp="1" noChangeArrowheads="1"/>
          </p:cNvSpPr>
          <p:nvPr>
            <p:ph type="title"/>
          </p:nvPr>
        </p:nvSpPr>
        <p:spPr/>
        <p:txBody>
          <a:bodyPr/>
          <a:lstStyle/>
          <a:p>
            <a:r>
              <a:rPr lang="en-US" sz="3200" dirty="0"/>
              <a:t>Erythema Action Spectrum (red)</a:t>
            </a:r>
            <a:br>
              <a:rPr lang="en-US" sz="3200" dirty="0"/>
            </a:br>
            <a:r>
              <a:rPr lang="en-US" sz="3200" dirty="0"/>
              <a:t>Human squamous cell carcinoma (blue) </a:t>
            </a:r>
          </a:p>
        </p:txBody>
      </p:sp>
      <p:pic>
        <p:nvPicPr>
          <p:cNvPr id="768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52715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180</TotalTime>
  <Words>1220</Words>
  <Application>Microsoft Macintosh PowerPoint</Application>
  <PresentationFormat>On-screen Show (4:3)</PresentationFormat>
  <Paragraphs>179</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 photolysis of NO2 sensitive to changes in stratospheric ozone?</vt:lpstr>
      <vt:lpstr>Erythema Action Spectrum (red) Human squamous cell carcinoma (blue) </vt:lpstr>
      <vt:lpstr>Layers in the atmosphere</vt:lpstr>
      <vt:lpstr>Actual depth of atmospheric 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Multiphase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Multiphase Reactions</dc:title>
  <dc:creator>Russell Dickerson</dc:creator>
  <cp:lastModifiedBy>Russell Dickerson</cp:lastModifiedBy>
  <cp:revision>15</cp:revision>
  <dcterms:created xsi:type="dcterms:W3CDTF">2011-03-15T13:00:14Z</dcterms:created>
  <dcterms:modified xsi:type="dcterms:W3CDTF">2011-03-15T16:11:47Z</dcterms:modified>
</cp:coreProperties>
</file>